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4" r:id="rId10"/>
    <p:sldId id="352" r:id="rId11"/>
    <p:sldId id="343" r:id="rId12"/>
    <p:sldId id="351" r:id="rId13"/>
    <p:sldId id="265" r:id="rId14"/>
    <p:sldId id="266" r:id="rId15"/>
    <p:sldId id="355" r:id="rId16"/>
    <p:sldId id="361" r:id="rId17"/>
    <p:sldId id="360" r:id="rId18"/>
    <p:sldId id="267" r:id="rId19"/>
    <p:sldId id="346" r:id="rId20"/>
    <p:sldId id="268" r:id="rId21"/>
    <p:sldId id="345" r:id="rId22"/>
    <p:sldId id="349" r:id="rId23"/>
    <p:sldId id="269" r:id="rId24"/>
    <p:sldId id="353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354" r:id="rId37"/>
    <p:sldId id="281" r:id="rId38"/>
    <p:sldId id="282" r:id="rId39"/>
    <p:sldId id="283" r:id="rId40"/>
    <p:sldId id="284" r:id="rId41"/>
    <p:sldId id="304" r:id="rId42"/>
    <p:sldId id="305" r:id="rId43"/>
    <p:sldId id="306" r:id="rId44"/>
    <p:sldId id="307" r:id="rId45"/>
    <p:sldId id="308" r:id="rId46"/>
    <p:sldId id="309" r:id="rId47"/>
    <p:sldId id="311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0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357" r:id="rId71"/>
    <p:sldId id="358" r:id="rId72"/>
    <p:sldId id="359" r:id="rId73"/>
    <p:sldId id="264" r:id="rId74"/>
    <p:sldId id="298" r:id="rId75"/>
    <p:sldId id="299" r:id="rId76"/>
    <p:sldId id="300" r:id="rId77"/>
    <p:sldId id="301" r:id="rId78"/>
    <p:sldId id="302" r:id="rId79"/>
    <p:sldId id="303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19" r:id="rId103"/>
  </p:sldIdLst>
  <p:sldSz cx="9144000" cy="5143500" type="screen16x9"/>
  <p:notesSz cx="6858000" cy="9144000"/>
  <p:embeddedFontLst>
    <p:embeddedFont>
      <p:font typeface="Merriweather" panose="020B0604020202020204" charset="0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7E6B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329898-2370-4041-A2E0-C82623FF8707}">
  <a:tblStyle styleId="{DF329898-2370-4041-A2E0-C82623FF8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3793" autoAdjust="0"/>
  </p:normalViewPr>
  <p:slideViewPr>
    <p:cSldViewPr snapToGrid="0">
      <p:cViewPr varScale="1">
        <p:scale>
          <a:sx n="95" d="100"/>
          <a:sy n="95" d="100"/>
        </p:scale>
        <p:origin x="1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b88414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b88414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suren, and I’ll be conducting the fourth session of road to codemania webinar series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Todays session will give you an introduction to algorithmic programming and the competition associated with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if you’re a beginner who is interested in problem solving and if you would like to get in algorithms, I hope that this session will provide you the foundation knowledge that is required.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structure of this session will be like this…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give you a basic introduction to algorithmic programming,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we’ll discuss a few problems, their structure, and the solutions… Of course there are many algorithms, and I cant even cover a miniscule of them within this 2 hour session , however, I hope I could introduce you to them so that you wouldn’t feel overwhelmed at first sight, and hopefully I could kindle your interest for you to learn by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so after discussing a few problem, I’ll talk about some algorithmic programming competitions, and how you could participate in them, and what kind of skills you would need to succeed in them.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aca6a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aca6a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read question,  discuss input output, constraint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question is pretty simple… we need to find the sum of elements between indices p and 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-&gt; What is the </a:t>
            </a:r>
            <a:r>
              <a:rPr lang="en-US" dirty="0" err="1"/>
              <a:t>soltuion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125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dacee23d1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dacee23d1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1df18e42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1df18e42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abe98254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abe98254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Playing devil's advocate… I like to discuss some shortcomings…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would like to do this… because it’s fun… or a good learning experience, then by all means go on… because it will really be useful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 if  you’re making it a career choice, there are some thing you might have to know…. Again this is just an opinion 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So,after graduating, everyone will usually have 3 major choices  in CS….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Industry, Academia,  entrepreneurship…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 I said… there are a lot of advantages regardless what you chose… but there are also disadvantages.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is you cannot direcly apply algos to real world engineering problems….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this doesn’t mean that you’ll necver get to use algo….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definitely does lay the foundation… and you would have to use algos at different points in the development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as for enterpreneurship, without naming. I can say that I have seen many algo coders begin startups, and I have seen many startups which uses algo at their core… so the first concern is ,might not be a huge issue.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second issue is when it comes to academia, your chances of going into theoretical CS domain like algorithms would be bit limited…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if you’re still interested in pure CS… you could go look for opportunities worldwide… or you could chose to transition into a related subdomain…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these are a couple of things that I learnt after getting a bit into algo… So its always a good idea to investigate other domains which you might be interested 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just a disclaimer that these are my opinions.. And might be slightly outdated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aca6a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aca6a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straight forward solution is also simple…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start with total 0… and then iterate through the list and add all values to this variable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-&gt; Next if I’m going to write the pseudocode for this….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aca6a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aca6a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-&gt; Next if I’m going to write the pseudocode for this….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we read the input N, Q and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then for each query…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get 2 more inputs….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reading all the inputs… we can find the answer using this function caller sum </a:t>
            </a:r>
            <a:r>
              <a:rPr lang="en-US" dirty="0" err="1"/>
              <a:t>arr</a:t>
            </a:r>
            <a:r>
              <a:rPr lang="en-US" dirty="0"/>
              <a:t>… which we should define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7909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aca6a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aca6a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I said, Easiest way to do this is through a for loop, where you iterate through every elements and find the sum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Actually code this next in hacker…. T</a:t>
            </a:r>
            <a:r>
              <a:rPr lang="en-GB" b="1" dirty="0"/>
              <a:t>h</a:t>
            </a:r>
            <a:r>
              <a:rPr lang="en" b="1" dirty="0"/>
              <a:t>is is the only one which </a:t>
            </a:r>
            <a:r>
              <a:rPr lang="en-GB" b="1" dirty="0"/>
              <a:t>I</a:t>
            </a:r>
            <a:r>
              <a:rPr lang="en" b="1" dirty="0"/>
              <a:t>’ll be doing and submit… show submissions, leaderboard, discussion,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Note : sum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Next we’ll see why this happened and how we can solve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aaca6ad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aaca6ad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the time complexity refers to the time taken for the code to run and it can be measured in terms of the number of operation that we do….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the space comp refers to the amount of memeory that the program uses… is measured in terms of the number of variables we use simultaneously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instance if we consider this function, then we have 1 operatoin, then p – q iterations and then 1 final operation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" dirty="0"/>
              <a:t>s for memory, we use just 2 variables total , and </a:t>
            </a:r>
            <a:r>
              <a:rPr lang="en-GB" dirty="0"/>
              <a:t>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Although we can measure it like this, we ususally care about the worst cases when in comes to algorithm…. </a:t>
            </a:r>
            <a:r>
              <a:rPr lang="en-GB" dirty="0"/>
              <a:t>A</a:t>
            </a:r>
            <a:r>
              <a:rPr lang="en" dirty="0"/>
              <a:t>nd this is given by something we call the big O notation.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you’re a novice… big-O can be confusing,…. </a:t>
            </a:r>
            <a:r>
              <a:rPr lang="en-GB" dirty="0"/>
              <a:t>S</a:t>
            </a:r>
            <a:r>
              <a:rPr lang="en" dirty="0"/>
              <a:t>o just think about the worst case when it comes to the no. of ops.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p – q can have a worst case when p is 0 and q is N-1 and as such well have to iterate N times.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Similarly the memory is always fixed and the worst case is 2… so to say that it’s constant we use O(1).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coming out of the function if we look at the entire code, then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time, there are Q queries, where for each query </a:t>
            </a:r>
            <a:r>
              <a:rPr lang="en-GB" dirty="0"/>
              <a:t>I</a:t>
            </a:r>
            <a:r>
              <a:rPr lang="en" dirty="0"/>
              <a:t> call the sum_ function…. So,, this particular loop will have approximately Q * N operations in the worst case….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Similarly thought the function uses the 2 variables, its overwritten everytime its called…. </a:t>
            </a:r>
            <a:r>
              <a:rPr lang="en-GB" dirty="0"/>
              <a:t>S</a:t>
            </a:r>
            <a:r>
              <a:rPr lang="en" dirty="0"/>
              <a:t>o the only mem required is to store the list A… which has N elements.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usually in hackerrank… the Time  complex / Mem complex cannot go beyond 10^9.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we look at the constraints we see that time goes way beyond this….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Why does this happen??? There should be a better way right</a:t>
            </a:r>
            <a:endParaRPr lang="e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abe98254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abe98254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first question is the find the sum problem. And you’ll be learning a methodology called recursion.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 hope you have the link… but if you don’t just take a look at this here….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Also, you might have a lot of questions, but to keep up with the schedule, </a:t>
            </a:r>
            <a:r>
              <a:rPr lang="en-US" sz="1800" dirty="0" err="1"/>
              <a:t>i’ll</a:t>
            </a:r>
            <a:r>
              <a:rPr lang="en-US" sz="1800" dirty="0"/>
              <a:t> keep on continuing my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But please post all your questions, either in the chat, or the discussion of the question…. I’ll show you where it is… and we could discuss them at the end.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 before we start with the question </a:t>
            </a:r>
            <a:r>
              <a:rPr lang="en-US" sz="1800" dirty="0" err="1"/>
              <a:t>i’ll</a:t>
            </a:r>
            <a:r>
              <a:rPr lang="en-US" sz="1800" dirty="0"/>
              <a:t> give you a basic idea about hacker rank, the platform we’ll be using today.</a:t>
            </a:r>
          </a:p>
        </p:txBody>
      </p:sp>
    </p:spTree>
    <p:extLst>
      <p:ext uri="{BB962C8B-B14F-4D97-AF65-F5344CB8AC3E}">
        <p14:creationId xmlns:p14="http://schemas.microsoft.com/office/powerpoint/2010/main" val="235576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aca6a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aca6a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read question,  discuss input output, constraint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question is pretty simple… we need to find the sum of elements between indices p and 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-&gt; What is the </a:t>
            </a:r>
            <a:r>
              <a:rPr lang="en-US" dirty="0" err="1"/>
              <a:t>soltuion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1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aaca6ad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aaca6ad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usually in hackerrank… the Time  complex / Mem complex cannot go beyond 10^9.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we look at the constraints we see that time goes way beyond this….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Why does this happen??? There should be a better way right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474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aaca6ad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aaca6ad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does it happen…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when you consider queries for an example (N =9, Q =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multiple values which are recalculated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3-4 * 3, 1-2 *2…. So even in small case, multiple recalculations….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is whether can we optimize this calculation so that  you could reuse a once found solution.</a:t>
            </a:r>
            <a:endParaRPr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Could we “pre” calculate some values, so that we don’t have to do it repeatedly.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aca6ada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aca6ada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way is that we can find all the values which need to be recalculated, calculate them  and store them….then reuse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2801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cafae45d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cafae45d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the word suggests, there are 2 parts to this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aca6ada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aca6ada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each p, q pair… we can precalculate all the values….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aca6ada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aca6ada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But, this is not possible because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on one hand “calculating all the recalculated values” is not possible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To calculate these values takes time (N * 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And storing them like this in a 2d array is not possible because of space (N x 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see that based  on the way we have defined this problem we cannot optimize it….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" dirty="0"/>
              <a:t>nd If you analyze the reason, we can see that there are 2 vars which vary in N…. leading to N2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can we redefine this somehow…..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74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aca6ada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aca6ada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see that based  on the way we have defined this problem we cannot optimize it….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" dirty="0"/>
              <a:t>nd If you analyze the reason, we can see that there are 2 vars which vary in N…. leading to N2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how can do redefine this?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17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aca6ada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aca6ada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redefine this by defining a new function sum_new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can find this and this…. And then say that it’s the difference between the two…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-&gt; That </a:t>
            </a:r>
            <a:r>
              <a:rPr lang="en-US" dirty="0" err="1"/>
              <a:t>iss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aca6ada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aca6ada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redefine this function as </a:t>
            </a:r>
            <a:r>
              <a:rPr lang="en-US" dirty="0" err="1"/>
              <a:t>sum_new</a:t>
            </a:r>
            <a:r>
              <a:rPr lang="en-US" dirty="0"/>
              <a:t>…. We can write the previous function in terms of the new function….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have a single valued function…. So… I may be able to memorize these values…. Because I only need O(N) space….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if I just use sum to calculate the values…. It will be inefficient.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how do I optimize it for time….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this… I’m going to use a slight trick which is used in algorithmic programming….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IS DP…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in order to use DP….We would usually convert something to a recursive function and then try to use </a:t>
            </a:r>
            <a:r>
              <a:rPr lang="en-US" dirty="0" err="1"/>
              <a:t>Memoization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90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aaca6ada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aaca6ada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how would </a:t>
            </a:r>
            <a:r>
              <a:rPr lang="en-GB" dirty="0"/>
              <a:t>I</a:t>
            </a:r>
            <a:r>
              <a:rPr lang="en" dirty="0"/>
              <a:t> covert to recursion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noticed that we calculate the sum upto certain point by initializing total to 0, and then adding consecutive values to it.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by this idea, We can say that its the sum </a:t>
            </a:r>
            <a:r>
              <a:rPr lang="en-US" dirty="0" err="1"/>
              <a:t>upto</a:t>
            </a:r>
            <a:r>
              <a:rPr lang="en-US" dirty="0"/>
              <a:t> x+1 point  = sum </a:t>
            </a:r>
            <a:r>
              <a:rPr lang="en-US" dirty="0" err="1"/>
              <a:t>upto</a:t>
            </a:r>
            <a:r>
              <a:rPr lang="en-US" dirty="0"/>
              <a:t> x point + the x+1 value.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recursive function, where a function calls itself.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if you go to the previous example, we had 2 terms….And we can replacef that with this…. </a:t>
            </a:r>
            <a:r>
              <a:rPr lang="en-GB" dirty="0"/>
              <a:t>W</a:t>
            </a:r>
            <a:r>
              <a:rPr lang="en" dirty="0"/>
              <a:t>e’ll just have one varialbe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more thing…. As you can see, the function keeps on calling itself… but there should be a point at which they stop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ex… if </a:t>
            </a:r>
            <a:r>
              <a:rPr lang="en-GB" dirty="0"/>
              <a:t>I</a:t>
            </a:r>
            <a:r>
              <a:rPr lang="en" dirty="0"/>
              <a:t> call sum_new(A, 3)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sum_new(A, 0) is sum upto the 0th element..which we know exists, and is the value of 0th element… However, sum_new (A,  -1) does not exist… so its 0..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called the base case… and if youre familiar with recursion you may know it already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abe98254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abe98254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this is how we define this recursive function…. With the function call and base case…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abe98254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abe98254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Pseudocode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said that x = 0 is defined and anything below that is not… so I’ll make them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Still, this recursion is going to go at O(n)... so we use  a trick called dynamic programming….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I’ll explain it in detail next, but what we do here, is that we </a:t>
            </a:r>
            <a:r>
              <a:rPr lang="en-US" dirty="0" err="1"/>
              <a:t>precalculate</a:t>
            </a:r>
            <a:r>
              <a:rPr lang="en-US" dirty="0"/>
              <a:t> </a:t>
            </a:r>
            <a:r>
              <a:rPr lang="en-US" dirty="0" err="1"/>
              <a:t>everythin</a:t>
            </a:r>
            <a:r>
              <a:rPr lang="en-US" dirty="0"/>
              <a:t> we need and store it so that we can refer to it later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abe98254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abe98254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Instead of a recursive function , we store each value in a list….. </a:t>
            </a:r>
            <a:r>
              <a:rPr lang="en-GB" dirty="0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his is called Memoization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blue list is the list 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Whereas red list contains sum upto a particular position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For instance sum upto 0</a:t>
            </a:r>
            <a:r>
              <a:rPr lang="en" sz="1800" baseline="30000" dirty="0">
                <a:solidFill>
                  <a:schemeClr val="dk1"/>
                </a:solidFill>
              </a:rPr>
              <a:t>th</a:t>
            </a:r>
            <a:r>
              <a:rPr lang="en" dirty="0">
                <a:solidFill>
                  <a:schemeClr val="dk1"/>
                </a:solidFill>
              </a:rPr>
              <a:t> element is just 0</a:t>
            </a:r>
            <a:r>
              <a:rPr lang="en" sz="1800" baseline="30000" dirty="0">
                <a:solidFill>
                  <a:schemeClr val="dk1"/>
                </a:solidFill>
              </a:rPr>
              <a:t>th</a:t>
            </a:r>
            <a:r>
              <a:rPr lang="en" dirty="0">
                <a:solidFill>
                  <a:schemeClr val="dk1"/>
                </a:solidFill>
              </a:rPr>
              <a:t> element… so we put it here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Sum upto 1</a:t>
            </a:r>
            <a:r>
              <a:rPr lang="en" sz="1800" baseline="30000" dirty="0">
                <a:solidFill>
                  <a:schemeClr val="dk1"/>
                </a:solidFill>
              </a:rPr>
              <a:t>st</a:t>
            </a:r>
            <a:r>
              <a:rPr lang="en" dirty="0">
                <a:solidFill>
                  <a:schemeClr val="dk1"/>
                </a:solidFill>
              </a:rPr>
              <a:t> element is 0 and 1… so we take that sum and put it here..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and then A2…. Over here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Now if we store all these values… instead of going for a recursive call, since we have already stored them in the memory, we could just use them.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How do we do this efficiently… if we just call sum to get all the values, it may still be inefficient ….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Ie in term of time…. Its O(N x N)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For that we can use the idea from before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abe98254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abe98254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this we can reuse the idea of recursive function from earlier…..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start with the base case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cafae45d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cafae45d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Algorithm : Set of well defined steps which could be used to solve a problem.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just like cooking a recipe.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ex, Baking a cake…. Ingredients (input).... </a:t>
            </a:r>
            <a:r>
              <a:rPr lang="en">
                <a:solidFill>
                  <a:srgbClr val="31394D"/>
                </a:solidFill>
              </a:rPr>
              <a:t>Cake(output).... And there are</a:t>
            </a:r>
            <a:r>
              <a:rPr lang="en">
                <a:solidFill>
                  <a:schemeClr val="dk1"/>
                </a:solidFill>
              </a:rPr>
              <a:t> steps to convert this from input to output. (procedure)....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Simple problems : Find average and rank in class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Complex problem : Plan your travel across the US to be efficient.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any problem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abe98254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abe98254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 just take the first element and put it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abe98254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abe98254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Next, the recursive function says that the sum upto point x is the sum upto point x-1 + the element x…. </a:t>
            </a:r>
            <a:r>
              <a:rPr lang="en-GB" dirty="0"/>
              <a:t>A</a:t>
            </a:r>
            <a:r>
              <a:rPr lang="en" dirty="0"/>
              <a:t>nd I can just do it as an addition.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abe9825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abe9825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Similarly, I can keep on going with this until the entire array is filled.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have a new array called </a:t>
            </a:r>
            <a:r>
              <a:rPr lang="en-US" dirty="0" err="1"/>
              <a:t>sum_A</a:t>
            </a:r>
            <a:r>
              <a:rPr lang="en-US" dirty="0"/>
              <a:t> where all the </a:t>
            </a:r>
            <a:r>
              <a:rPr lang="en-US" dirty="0" err="1"/>
              <a:t>sum_new</a:t>
            </a:r>
            <a:r>
              <a:rPr lang="en-US" dirty="0"/>
              <a:t> values from 0 </a:t>
            </a:r>
            <a:r>
              <a:rPr lang="en-US" dirty="0" err="1"/>
              <a:t>upto</a:t>
            </a:r>
            <a:r>
              <a:rPr lang="en-US" dirty="0"/>
              <a:t> N have been calculated efficiently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terms of time complexity this can be done in O(N) time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abe98254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abe98254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if you remember the previous function we wrote recursively, it looks something like the top part.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with this idea of dynamic programming, since we have already calculated it, we can just return it from memory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whereas the previous recursive function started from x and then went to  x-1 and then x-2 and so on to </a:t>
            </a:r>
            <a:r>
              <a:rPr lang="en-US" dirty="0" err="1"/>
              <a:t>obain</a:t>
            </a:r>
            <a:r>
              <a:rPr lang="en-US" dirty="0"/>
              <a:t> the answer… It did about x number of operations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one only requires one operation.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abe98254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abe98254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if I modify my pseudocode….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I precalculated all the sum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then I can reuse it when necessary….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complexities have slightly changes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sum_A</a:t>
            </a:r>
            <a:r>
              <a:rPr lang="en-US" dirty="0"/>
              <a:t> calculation will take  N iteration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previously the time was N * Q… however, now it has become N + Q, and since Q is higher… in the worst case it takes O(Q)…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to get this we have sacrificed some </a:t>
            </a:r>
            <a:r>
              <a:rPr lang="en-US" dirty="0" err="1"/>
              <a:t>memery</a:t>
            </a:r>
            <a:r>
              <a:rPr lang="en-US" dirty="0"/>
              <a:t>… by </a:t>
            </a:r>
            <a:r>
              <a:rPr lang="en-US" dirty="0" err="1"/>
              <a:t>precalculating</a:t>
            </a:r>
            <a:r>
              <a:rPr lang="en-US" dirty="0"/>
              <a:t> the N values which will take N more memory locations.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abe98254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abe98254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Beginner, Big-O would be complicated, so just look at them as </a:t>
            </a:r>
            <a:r>
              <a:rPr lang="en-US" dirty="0" err="1"/>
              <a:t>nhumbers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the rule of thumb is that if you try to use do about 10^9 operations or store 10^9 values, your answer would definitely fail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10^8 you might solve it, but there is a small chance that it may not succeed.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Summarize : Recursion…. Introduced DP… we’ll discuss in detail a bit later.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abe98254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abe98254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Beginner, Big-O would be complicated, so just look at them as </a:t>
            </a:r>
            <a:r>
              <a:rPr lang="en-US" dirty="0" err="1"/>
              <a:t>nhumbers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the rule of thumb is that if you try to use do about 10^9 operations or store 10^9 values, your answer would definitely fail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10^8 you might solve it, but there is a small chance that it may not succeed.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Summarize : Recursion…. Introduced DP… we’ll discuss in detail a bit later.</a:t>
            </a:r>
          </a:p>
        </p:txBody>
      </p:sp>
    </p:spTree>
    <p:extLst>
      <p:ext uri="{BB962C8B-B14F-4D97-AF65-F5344CB8AC3E}">
        <p14:creationId xmlns:p14="http://schemas.microsoft.com/office/powerpoint/2010/main" val="2541464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abe98254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abe98254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acee23d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acee23d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most easy way to approach this problem.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know that the lowest marked student should get the fewer candies, and as marks increase you need more candies.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Greedy : This is called a greedy algo… where at each step we make a decision greedily searcing for the local optimum, and hope that it takes us to the most optimal solution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acee23d1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acee23d1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be wondering about this sort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ways to do this… and I cannot explain it within the allotted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lucky for us, we already have a sort in python. So you could use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being said, sort is one of the most important algorithms to learn, so I do suggest that you take a look.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post a link for that in the discussion.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cafae45d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cafae45d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is the process…. in which you direct the computer to do a certain task…. Using command which the computer can understand.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commands which the computer understands…. Called programming languages.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different types of programming languages - Web development, App development, Low level programming, High level  programming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to solve problems - </a:t>
            </a:r>
            <a:r>
              <a:rPr lang="en" b="1"/>
              <a:t>algorithmic problems</a:t>
            </a:r>
            <a:r>
              <a:rPr lang="en"/>
              <a:t>…. through programming we have a fixed set of  languages which can be used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C, C++, Java, Python, Go, etc.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Javascript, PHP (Uncommon)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acee23d1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acee23d1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made the function a bit shorter, so we’ll have space… I’ll just reiterate that...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not use memory without reason (Next question)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next before going to the final question on recursion, we’ll take a short break….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while you take that break,  I will give a short intro about programming competitions as </a:t>
            </a:r>
            <a:r>
              <a:rPr lang="en-US" dirty="0" err="1"/>
              <a:t>i</a:t>
            </a:r>
            <a:r>
              <a:rPr lang="en-US" dirty="0"/>
              <a:t> promised.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cafae45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cafae45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presentation is goin to be on Programming competitions.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I’ll give you an introduction on what they are… the skills you’ll require… and how you could achieve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tiny note… that this session is mainly targetted towards sri lankan undergrads… and as such you’ll find most info relevant in a local context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53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b884147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db884147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types of CS competitions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students confuse these… so I’ll just clarify this a bit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4148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db8841475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db8841475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common type of competition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are product dev.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you go and pitch an idea usually followed by a demonstration of your idea.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you are ranked based on viability, profitability, novelty.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competitions can be themed as well : in some cases you’ll have to solve a problem in a given domain… for example a biomedical hackathon in sri lanka is brainstorm organized by UoM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some hackthons where you’ll have to use a particular technology…. </a:t>
            </a:r>
            <a:r>
              <a:rPr lang="en-GB" dirty="0"/>
              <a:t>L</a:t>
            </a:r>
            <a:r>
              <a:rPr lang="en" dirty="0"/>
              <a:t>ike the dialog NBIOT hackathon.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the overall idea is that you should have an idea for a viable product.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many such competitions both locally and internationally.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local competitions : hackathons.lk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83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b884147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b884147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competitions in which you’re given a data science problem, and must solve the given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hackathons, Usually given a predefined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local context,these are the two competitions organized by universities.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also have ones organized by entities like the dialog datathon…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in an international context you have competitions like kaggle which are much more known.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0287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5acc199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5acc199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Competitive programming is a competition in which you solve algorithmic problems…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addition to obtaining the correct solution, you should also make sure that the solution suffices the constraints such as time and memory.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based on your ability to solve different algo problems, you’ll be given points based on which you will be ranked.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1576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5acc199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95acc199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problem from csacademy.com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a usual problem is presented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</a:t>
            </a:r>
            <a:r>
              <a:rPr lang="en" dirty="0"/>
              <a:t>or each problem you have a description, the input and the output… You can use this to interpret the problem.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GB" dirty="0"/>
              <a:t>h</a:t>
            </a:r>
            <a:r>
              <a:rPr lang="en" dirty="0"/>
              <a:t>en you have a set of examples which you could use to underst</a:t>
            </a:r>
            <a:r>
              <a:rPr lang="en-GB" dirty="0"/>
              <a:t>an</a:t>
            </a:r>
            <a:r>
              <a:rPr lang="en" dirty="0"/>
              <a:t>d the problem better… and to test your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 you will also have some constriants which you must follow while solving the problem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 By solving several problem, you’ll get some points.. </a:t>
            </a:r>
            <a:r>
              <a:rPr lang="en-GB" dirty="0"/>
              <a:t>A</a:t>
            </a:r>
            <a:r>
              <a:rPr lang="en" dirty="0"/>
              <a:t>nd finally you are ranked based on the points obtained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this is the geral idea of a competitive programming competition, but the requirements might vary slightly.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you might be wondering you I am…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1548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5acc19959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5acc19959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am an algorithmic programming enthusiast…. </a:t>
            </a:r>
            <a:r>
              <a:rPr lang="en-GB" dirty="0"/>
              <a:t>A</a:t>
            </a:r>
            <a:r>
              <a:rPr lang="en" dirty="0"/>
              <a:t>nd have participated in quite a few coding competitions…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notably, in IEEE extreme where teambitecode was placed in the top 2 for 4 consecutive years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was in 2017, when we came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you’d like more info… go to personal github page… at suren3141…. </a:t>
            </a:r>
            <a:r>
              <a:rPr lang="en-GB" dirty="0"/>
              <a:t>O</a:t>
            </a:r>
            <a:r>
              <a:rPr lang="en" dirty="0"/>
              <a:t>r the group page at teambitecode.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even though I’m not an expert, I hope my opinions would be quite helpful to you in the future.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next few parts are my opinions…. and the opinion of me and few colleagues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26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9560604e6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9560604e6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solving: Uber - search a ride for the customer efficiency… algo would be a good start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skills: By doing these problems obviously improved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Hiring: Google, FB, common interview questions, Addition to CV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Awards :Local 75k to 100k, Global /  Online  : Much more (cash prize, items, etc.)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Next, what do you need to know?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214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5acc1995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95acc1995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 to know?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 competitive programming is said to be a competition which tests your ability to think … or solve problems.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is advertised as a combination of mathematics programming and some creative thinking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15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cafae45d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cafae45d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 particular problem using algorithm through a computer program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95acc19959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95acc19959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most of the competition have these components  in various ratios.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ratio is something like  this….  Depending on the problem setter, this varies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even though this is how you expect your skills should be…. The reality is quite different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0962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5acc1995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5acc1995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in reality…. A major  component comes from practice.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you need to succeed in these competitions  is rigorous practice.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Once You do enough question from different types of algorithms and once you can train yourself to think in particular way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you can be quite a good competitive programmer…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</a:t>
            </a:r>
            <a:r>
              <a:rPr lang="en" dirty="0"/>
              <a:t>ow long should you practice??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525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560604e6e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560604e6e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next how do you practice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starting something : Overwhelmed with information. So this a a  minor guide for the steps you can take to advance.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divide this into 3 stages :  beginer, moderate and advanced.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as the first step you practice…. Again and again through different sources and learn about DS and algo, while familiarizing yourself with the questions.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the next level you could target some good rank in a local competition.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if you think you can handle that then definitely move onto a global competition.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3997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df18e42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df18e42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online platforms for both practice and participation...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to practice: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what I’m doing now is an intro session , and it’s not structured… But if you’re interested in it, you could easily go to these websites and learn which are structured and would have much better resources.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we goto a website and show how easy it is to participate/practice??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5548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df18e42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df18e42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there are  a few local competitions. These are the famous 2 open to all uni students.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633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df18e42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df18e42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last the global competition which is the pinnacle of competitions.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0490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f18e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f18e4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 a few questions asked  frequently.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Due to the way they are structured, most people think that to participate in these competitions you would need to be an expeert in programming on algo DS…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in reality, most of them can be learnt within a short period of time.. OF course there is a learning curve, but if you’re willing to invest some time into this…. </a:t>
            </a:r>
            <a:r>
              <a:rPr lang="en-GB" dirty="0"/>
              <a:t>Y</a:t>
            </a:r>
            <a:r>
              <a:rPr lang="en" dirty="0"/>
              <a:t>ou could do this within 3 to 6 months.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if you ask a question as to whether you have  to be an expert in anything… like </a:t>
            </a:r>
            <a:r>
              <a:rPr lang="en-US" dirty="0" err="1"/>
              <a:t>alog</a:t>
            </a:r>
            <a:r>
              <a:rPr lang="en-US" dirty="0"/>
              <a:t> or programming or mathematics, the answer Is no… You could learn most of them on the way within a </a:t>
            </a:r>
            <a:r>
              <a:rPr lang="en-US" dirty="0" err="1"/>
              <a:t>shrot</a:t>
            </a:r>
            <a:r>
              <a:rPr lang="en-US" dirty="0"/>
              <a:t> time and I’m not only telling this from personal experience, but also from what I’ve seen from a lot of others.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then there are some who worry about </a:t>
            </a:r>
            <a:r>
              <a:rPr lang="en-US" dirty="0" err="1"/>
              <a:t>maths</a:t>
            </a:r>
            <a:r>
              <a:rPr lang="en-US" dirty="0"/>
              <a:t>… but this is not a place to test your </a:t>
            </a:r>
            <a:r>
              <a:rPr lang="en-US" dirty="0" err="1"/>
              <a:t>maths</a:t>
            </a:r>
            <a:r>
              <a:rPr lang="en-US" dirty="0"/>
              <a:t> skills. SO while you might need simple mathematical knowledge… like </a:t>
            </a:r>
            <a:r>
              <a:rPr lang="en-US" dirty="0" err="1"/>
              <a:t>upto</a:t>
            </a:r>
            <a:r>
              <a:rPr lang="en-US" dirty="0"/>
              <a:t> grade 9 or may OL, you wouldn’t even have anything slightly complicated like</a:t>
            </a:r>
            <a:r>
              <a:rPr lang="en" dirty="0"/>
              <a:t> diff, integration.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what do you actually need is some problem solving skills and the will to learn.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Anyone who is interested and has a will to learn can excel at this even without any prior knowledge,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you need in some problem solving ability and perseverance… and you could become quite good in about 6 months.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8585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abe98254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abe98254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acee23d1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acee23d1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acee23d1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acee23d1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7f70027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7f70027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question is what kind of problem are these?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these have certain characteristics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Almost always have an optimal 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System is well defined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you have certain objectives: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Optimal  solution (it has one)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Obtain the solution fast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Obtain it while not using much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discuss their meaning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acee23d1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acee23d1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effect while calculating the sum… but we can’t remove them as we still need the indexes to be the same…. So we can just make them zero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acee23d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acee23d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of doing this… but we already discussed a easy way using sum_new function from the first problem… But yeah, there are less complicated ways.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use the sum function here…..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acee23d1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acee23d1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acee23d1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acee23d1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need the first i, this is fine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acee23d1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acee23d1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need the first i, this is fine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go upto sqrt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good enough if we need to find if a number is prime… however we’ll have to find multiple primes and this would be very inefficient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acee23d1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acee23d1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look at the time for this algo….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acee23d1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acee23d1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to find all primes upto a number N we’ll use a faster method called a sieve…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know a sieve is an instrument used to separate solids from liquids, while making tea for instance.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we’ll be separating primes…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comparatively fast… So to find them one by one…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you’ll have to sacrifice something, in this case its...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acee23d1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acee23d1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to find all primes upto a number N we’ll use a faster method called a sieve…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know a sieve is an instrument used to separate solids from liquids, while making tea for instance.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we’ll be separating primes…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comparatively fast… So to find them one by one… itll take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acee23d1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acee23d1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loop starts at 2 and goes upto sqrt N… which in this example is sqrt of 50… approx 7. Something…. So we’ll stop at 7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acee23d1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acee23d1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inner loop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7f70027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7f70027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for real world problems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59c54d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59c54d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inner loop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d59c54dd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d59c54dd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inner loop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d59c54dd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d59c54dd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inner loop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d59c54dd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d59c54dd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inner loop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acee23d1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acee23d1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Calculating the time complexity if slightly complicated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acee23d1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acee23d1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need the first i, this is fine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acee23d10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acee23d10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list is calculated for each test case…..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know that this is constant… the prime list wont change from one test to another.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acee23d1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acee23d1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list is calculated for each test case…..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know that this is constant… the prime list wont change from one test to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just bring it out of the loop… and tadaaaaa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acee23d10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acee23d10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if you observe the difference… all we did in the code was bring the prime calculator out…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time reduced significantly, and previously we had 10^8 which is now 10^7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final part you might be wondering about is the maximum in A…. we can get this from the constraints of the question….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acee23d1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dacee23d1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Summarize 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next before going to the final question on recursion, we’ll take a short break….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while you take that break,  I will give a short intro about programming competitions as i promised.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7f70027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7f70027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explained the optimal solution. Near  optimal would most probably be zero, except some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: This depends on the time complexity of the solution, which depends on the algo.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efficiency : Depends on the space complexity of the solution, which depends on the 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mentioned separately, they’re interconnected.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Rather than explaining this separately,  it would be better to learn through a problem.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abe98254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abe98254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acee23d1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acee23d1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acee23d10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dacee23d10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acee23d10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acee23d10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dacee23d1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dacee23d1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most easy way to approach this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the lowest marked student should get the fewer candies, and as marks increase you need more candies.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: ???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dacee23d1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dacee23d1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cant jump to a point far away like this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acee23d1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acee23d1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only take one of the two numbers below each point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acee23d1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acee23d1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dacee23d10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dacee23d10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 question is…..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case n is 10^4 and 2^10000 is a huge number much higher than the 10^9 limit we could reach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acee23d10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acee23d10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abe98254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abe98254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first question is the find the sum problem. And you’ll be learning a methodology called recursion.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 hope you have the link… but if you don’t just take a look at this here….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Also, you might have a lot of questions, but to keep up with the schedule, </a:t>
            </a:r>
            <a:r>
              <a:rPr lang="en-US" sz="1800" dirty="0" err="1"/>
              <a:t>i’ll</a:t>
            </a:r>
            <a:r>
              <a:rPr lang="en-US" sz="1800" dirty="0"/>
              <a:t> keep on continuing my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But please post all your questions, either in the chat, or the discussion of the question…. I’ll show you where it is… and we could discuss them at the end.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 before we start with the question </a:t>
            </a:r>
            <a:r>
              <a:rPr lang="en-US" sz="1800" dirty="0" err="1"/>
              <a:t>i’ll</a:t>
            </a:r>
            <a:r>
              <a:rPr lang="en-US" sz="1800" dirty="0"/>
              <a:t> give you a basic idea about hacker rank, the platform we’ll be using today.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acee23d10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dacee23d10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 2 ways to do this… recursion and iteration….I’ll be using recursion…. Because it’ll be then be easier to use DP on the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because, the iterative and recursive brute-force solutions wont work as we discussed it would take 2n operations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acee23d1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dacee23d1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need the first i, this is fine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solve this through example…. Which is one method I use to  solve problems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acee23d10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acee23d10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dacee23d1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dacee23d1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acee23d10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dacee23d10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dacee23d10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dacee23d10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i’m doing here is…. I’m calling the pyramid sum function on both 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acee23d10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acee23d10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dacee23d1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dacee23d1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acee23d1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acee23d1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dacee23d10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dacee23d10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20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79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5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hackathonsinternational.co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www.hackathons.l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to CodeMania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Introduction to algorithmic programming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506250" y="37489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Presented by: Suren S.</a:t>
            </a:r>
            <a:endParaRPr sz="18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p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q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N-1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6" name="Google Shape;126;p22"/>
          <p:cNvCxnSpPr/>
          <p:nvPr/>
        </p:nvCxnSpPr>
        <p:spPr>
          <a:xfrm>
            <a:off x="1703800" y="2345528"/>
            <a:ext cx="235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" name="Google Shape;127;p22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Q  queries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24;p44">
            <a:extLst>
              <a:ext uri="{FF2B5EF4-FFF2-40B4-BE49-F238E27FC236}">
                <a16:creationId xmlns:a16="http://schemas.microsoft.com/office/drawing/2014/main" id="{05804FD0-90F0-427A-BB59-E301D1021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6683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Find the sum of elements between indices </a:t>
            </a:r>
            <a:r>
              <a:rPr lang="en" sz="2000" i="1" dirty="0"/>
              <a:t>p</a:t>
            </a:r>
            <a:r>
              <a:rPr lang="en" sz="2000" dirty="0"/>
              <a:t> and </a:t>
            </a:r>
            <a:r>
              <a:rPr lang="en" sz="2000" i="1" dirty="0"/>
              <a:t>q</a:t>
            </a:r>
            <a:endParaRPr sz="2000" i="1" dirty="0"/>
          </a:p>
        </p:txBody>
      </p:sp>
    </p:spTree>
    <p:extLst>
      <p:ext uri="{BB962C8B-B14F-4D97-AF65-F5344CB8AC3E}">
        <p14:creationId xmlns:p14="http://schemas.microsoft.com/office/powerpoint/2010/main" val="23435802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 - Hints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03" name="Google Shape;1003;p9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Think using examples</a:t>
            </a:r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9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you.. </a:t>
            </a:r>
            <a:r>
              <a:rPr lang="en"/>
              <a:t>Q&amp;A</a:t>
            </a:r>
            <a:endParaRPr dirty="0"/>
          </a:p>
        </p:txBody>
      </p:sp>
      <p:sp>
        <p:nvSpPr>
          <p:cNvPr id="1009" name="Google Shape;1009;p99"/>
          <p:cNvSpPr txBox="1">
            <a:spLocks noGrp="1"/>
          </p:cNvSpPr>
          <p:nvPr>
            <p:ph type="subTitle" idx="1"/>
          </p:nvPr>
        </p:nvSpPr>
        <p:spPr>
          <a:xfrm>
            <a:off x="4761000" y="4125525"/>
            <a:ext cx="40713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surens@sltc.ac.lk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Shortcomings</a:t>
            </a:r>
            <a:endParaRPr/>
          </a:p>
        </p:txBody>
      </p:sp>
      <p:sp>
        <p:nvSpPr>
          <p:cNvPr id="772" name="Google Shape;772;p7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Algorithmic programming as a career choice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Not applicable directly to real world problems.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Limited academia in local context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p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q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N-1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6" name="Google Shape;126;p22"/>
          <p:cNvCxnSpPr/>
          <p:nvPr/>
        </p:nvCxnSpPr>
        <p:spPr>
          <a:xfrm>
            <a:off x="1703800" y="2345528"/>
            <a:ext cx="235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" name="Google Shape;127;p22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Q  queries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24;p44">
            <a:extLst>
              <a:ext uri="{FF2B5EF4-FFF2-40B4-BE49-F238E27FC236}">
                <a16:creationId xmlns:a16="http://schemas.microsoft.com/office/drawing/2014/main" id="{05804FD0-90F0-427A-BB59-E301D1021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6683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Find the sum of elements between indices </a:t>
            </a:r>
            <a:r>
              <a:rPr lang="en" sz="2000" i="1" dirty="0"/>
              <a:t>p</a:t>
            </a:r>
            <a:r>
              <a:rPr lang="en" sz="2000" dirty="0"/>
              <a:t> and </a:t>
            </a:r>
            <a:r>
              <a:rPr lang="en" sz="2000" i="1" dirty="0"/>
              <a:t>q</a:t>
            </a:r>
            <a:endParaRPr sz="2000" i="1" dirty="0"/>
          </a:p>
        </p:txBody>
      </p:sp>
      <p:graphicFrame>
        <p:nvGraphicFramePr>
          <p:cNvPr id="12" name="Google Shape;183;p27">
            <a:extLst>
              <a:ext uri="{FF2B5EF4-FFF2-40B4-BE49-F238E27FC236}">
                <a16:creationId xmlns:a16="http://schemas.microsoft.com/office/drawing/2014/main" id="{E3D2A74E-1B23-4490-B15B-9778103D3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913446"/>
              </p:ext>
            </p:extLst>
          </p:nvPr>
        </p:nvGraphicFramePr>
        <p:xfrm>
          <a:off x="732750" y="3617396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0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p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q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Google Shape;185;p27">
            <a:extLst>
              <a:ext uri="{FF2B5EF4-FFF2-40B4-BE49-F238E27FC236}">
                <a16:creationId xmlns:a16="http://schemas.microsoft.com/office/drawing/2014/main" id="{A670C77A-D997-4CD8-8B95-1C5D1206A5A1}"/>
              </a:ext>
            </a:extLst>
          </p:cNvPr>
          <p:cNvSpPr/>
          <p:nvPr/>
        </p:nvSpPr>
        <p:spPr>
          <a:xfrm>
            <a:off x="1919982" y="4091121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" name="Google Shape;186;p27">
            <a:extLst>
              <a:ext uri="{FF2B5EF4-FFF2-40B4-BE49-F238E27FC236}">
                <a16:creationId xmlns:a16="http://schemas.microsoft.com/office/drawing/2014/main" id="{5D9B828E-EA2A-4A47-8506-26A73CD6610D}"/>
              </a:ext>
            </a:extLst>
          </p:cNvPr>
          <p:cNvSpPr/>
          <p:nvPr/>
        </p:nvSpPr>
        <p:spPr>
          <a:xfrm>
            <a:off x="2433882" y="4091121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" name="Google Shape;187;p27">
            <a:extLst>
              <a:ext uri="{FF2B5EF4-FFF2-40B4-BE49-F238E27FC236}">
                <a16:creationId xmlns:a16="http://schemas.microsoft.com/office/drawing/2014/main" id="{0BE002A9-B0F4-4B79-8D99-224C9277F076}"/>
              </a:ext>
            </a:extLst>
          </p:cNvPr>
          <p:cNvSpPr/>
          <p:nvPr/>
        </p:nvSpPr>
        <p:spPr>
          <a:xfrm>
            <a:off x="2947794" y="4091121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" name="Google Shape;188;p27">
            <a:extLst>
              <a:ext uri="{FF2B5EF4-FFF2-40B4-BE49-F238E27FC236}">
                <a16:creationId xmlns:a16="http://schemas.microsoft.com/office/drawing/2014/main" id="{97864F18-77D2-4725-B2A5-19B9A237778E}"/>
              </a:ext>
            </a:extLst>
          </p:cNvPr>
          <p:cNvSpPr txBox="1"/>
          <p:nvPr/>
        </p:nvSpPr>
        <p:spPr>
          <a:xfrm>
            <a:off x="750944" y="4277021"/>
            <a:ext cx="7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tot = 0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189;p27">
            <a:extLst>
              <a:ext uri="{FF2B5EF4-FFF2-40B4-BE49-F238E27FC236}">
                <a16:creationId xmlns:a16="http://schemas.microsoft.com/office/drawing/2014/main" id="{12FD34EE-471F-4881-8EF6-F6089F348C11}"/>
              </a:ext>
            </a:extLst>
          </p:cNvPr>
          <p:cNvCxnSpPr/>
          <p:nvPr/>
        </p:nvCxnSpPr>
        <p:spPr>
          <a:xfrm rot="10800000" flipH="1">
            <a:off x="1483226" y="4091164"/>
            <a:ext cx="361500" cy="29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190;p27">
            <a:extLst>
              <a:ext uri="{FF2B5EF4-FFF2-40B4-BE49-F238E27FC236}">
                <a16:creationId xmlns:a16="http://schemas.microsoft.com/office/drawing/2014/main" id="{370B2472-DD2F-4F7D-8165-5B4AED01A3ED}"/>
              </a:ext>
            </a:extLst>
          </p:cNvPr>
          <p:cNvSpPr/>
          <p:nvPr/>
        </p:nvSpPr>
        <p:spPr>
          <a:xfrm>
            <a:off x="3481194" y="4091121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6" name="Google Shape;126;p22"/>
          <p:cNvCxnSpPr/>
          <p:nvPr/>
        </p:nvCxnSpPr>
        <p:spPr>
          <a:xfrm>
            <a:off x="1703800" y="2345528"/>
            <a:ext cx="235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" name="Google Shape;127;p22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Q  queries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Q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query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Q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q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sum_arr ( A, p, q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Google Shape;130;p22">
            <a:extLst>
              <a:ext uri="{FF2B5EF4-FFF2-40B4-BE49-F238E27FC236}">
                <a16:creationId xmlns:a16="http://schemas.microsoft.com/office/drawing/2014/main" id="{6B7FF61E-E8D7-4B37-BC2C-FFB16A0C5706}"/>
              </a:ext>
            </a:extLst>
          </p:cNvPr>
          <p:cNvCxnSpPr>
            <a:cxnSpLocks/>
          </p:cNvCxnSpPr>
          <p:nvPr/>
        </p:nvCxnSpPr>
        <p:spPr>
          <a:xfrm flipH="1">
            <a:off x="3416968" y="3522921"/>
            <a:ext cx="1970196" cy="746842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87;p27">
            <a:extLst>
              <a:ext uri="{FF2B5EF4-FFF2-40B4-BE49-F238E27FC236}">
                <a16:creationId xmlns:a16="http://schemas.microsoft.com/office/drawing/2014/main" id="{1D8D2D96-A042-4628-8FE9-7182B9A1387F}"/>
              </a:ext>
            </a:extLst>
          </p:cNvPr>
          <p:cNvSpPr txBox="1"/>
          <p:nvPr/>
        </p:nvSpPr>
        <p:spPr>
          <a:xfrm>
            <a:off x="5387163" y="3048859"/>
            <a:ext cx="59542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0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008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6" name="Google Shape;126;p22"/>
          <p:cNvCxnSpPr/>
          <p:nvPr/>
        </p:nvCxnSpPr>
        <p:spPr>
          <a:xfrm>
            <a:off x="1703800" y="2345528"/>
            <a:ext cx="235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" name="Google Shape;127;p22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Q  queries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 each query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 A, p, q )</a:t>
            </a:r>
          </a:p>
        </p:txBody>
      </p:sp>
      <p:sp>
        <p:nvSpPr>
          <p:cNvPr id="129" name="Google Shape;129;p22"/>
          <p:cNvSpPr txBox="1"/>
          <p:nvPr/>
        </p:nvSpPr>
        <p:spPr>
          <a:xfrm>
            <a:off x="5029088" y="2881600"/>
            <a:ext cx="3325800" cy="17766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A, p, q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Initialize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for each element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in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p : 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</a:t>
            </a:r>
          </a:p>
        </p:txBody>
      </p:sp>
      <p:cxnSp>
        <p:nvCxnSpPr>
          <p:cNvPr id="130" name="Google Shape;130;p22"/>
          <p:cNvCxnSpPr/>
          <p:nvPr/>
        </p:nvCxnSpPr>
        <p:spPr>
          <a:xfrm rot="10800000" flipH="1">
            <a:off x="3360863" y="3098375"/>
            <a:ext cx="1735200" cy="1125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 txBox="1"/>
          <p:nvPr/>
        </p:nvSpPr>
        <p:spPr>
          <a:xfrm>
            <a:off x="5248475" y="4858212"/>
            <a:ext cx="38373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 : Always use built-in function if possible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0" name="Google Shape;140;p23"/>
          <p:cNvSpPr txBox="1"/>
          <p:nvPr/>
        </p:nvSpPr>
        <p:spPr>
          <a:xfrm>
            <a:off x="5323300" y="1556875"/>
            <a:ext cx="332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i="1" dirty="0">
                <a:latin typeface="Roboto"/>
                <a:ea typeface="Roboto"/>
                <a:cs typeface="Roboto"/>
                <a:sym typeface="Roboto"/>
              </a:rPr>
              <a:t>q - p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	-&gt; O(N)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- 2	-&gt; O(1)	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31675" y="1556875"/>
            <a:ext cx="40407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x (q-p) -&gt;  O(Q x 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dirty="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+ 1	    -&gt;  O(N)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23"/>
          <p:cNvCxnSpPr>
            <a:stCxn id="143" idx="2"/>
          </p:cNvCxnSpPr>
          <p:nvPr/>
        </p:nvCxnSpPr>
        <p:spPr>
          <a:xfrm rot="10800000" flipH="1">
            <a:off x="612800" y="3922213"/>
            <a:ext cx="212400" cy="29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3"/>
          <p:cNvSpPr txBox="1"/>
          <p:nvPr/>
        </p:nvSpPr>
        <p:spPr>
          <a:xfrm rot="-5400000">
            <a:off x="-164950" y="4020013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 </a:t>
            </a:r>
            <a:r>
              <a:rPr lang="en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iterations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44" name="Google Shape;144;p23"/>
          <p:cNvCxnSpPr>
            <a:stCxn id="145" idx="2"/>
          </p:cNvCxnSpPr>
          <p:nvPr/>
        </p:nvCxnSpPr>
        <p:spPr>
          <a:xfrm>
            <a:off x="612800" y="3044738"/>
            <a:ext cx="231000" cy="421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3"/>
          <p:cNvSpPr txBox="1"/>
          <p:nvPr/>
        </p:nvSpPr>
        <p:spPr>
          <a:xfrm rot="-5400000">
            <a:off x="-164950" y="2844638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size list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12" name="Google Shape;143;p23">
            <a:extLst>
              <a:ext uri="{FF2B5EF4-FFF2-40B4-BE49-F238E27FC236}">
                <a16:creationId xmlns:a16="http://schemas.microsoft.com/office/drawing/2014/main" id="{03C8AADF-8B11-402B-9D36-26054A50A48E}"/>
              </a:ext>
            </a:extLst>
          </p:cNvPr>
          <p:cNvSpPr txBox="1"/>
          <p:nvPr/>
        </p:nvSpPr>
        <p:spPr>
          <a:xfrm rot="-5400000">
            <a:off x="8008343" y="3144524"/>
            <a:ext cx="145797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p-q </a:t>
            </a:r>
            <a:r>
              <a:rPr lang="en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iterations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3" name="Google Shape;142;p23">
            <a:extLst>
              <a:ext uri="{FF2B5EF4-FFF2-40B4-BE49-F238E27FC236}">
                <a16:creationId xmlns:a16="http://schemas.microsoft.com/office/drawing/2014/main" id="{9F59267C-B36C-433E-AFB0-52A645A58D89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8021053" y="3344564"/>
            <a:ext cx="516240" cy="377204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28;p22">
            <a:extLst>
              <a:ext uri="{FF2B5EF4-FFF2-40B4-BE49-F238E27FC236}">
                <a16:creationId xmlns:a16="http://schemas.microsoft.com/office/drawing/2014/main" id="{B194C961-1F64-4FDB-B4D7-16F67565A7CE}"/>
              </a:ext>
            </a:extLst>
          </p:cNvPr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 each query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 A, p, q )</a:t>
            </a:r>
          </a:p>
        </p:txBody>
      </p:sp>
      <p:sp>
        <p:nvSpPr>
          <p:cNvPr id="16" name="Google Shape;129;p22">
            <a:extLst>
              <a:ext uri="{FF2B5EF4-FFF2-40B4-BE49-F238E27FC236}">
                <a16:creationId xmlns:a16="http://schemas.microsoft.com/office/drawing/2014/main" id="{10A018E7-7325-43E9-955B-74ECE65FBFD9}"/>
              </a:ext>
            </a:extLst>
          </p:cNvPr>
          <p:cNvSpPr txBox="1"/>
          <p:nvPr/>
        </p:nvSpPr>
        <p:spPr>
          <a:xfrm>
            <a:off x="5029088" y="2881600"/>
            <a:ext cx="3325800" cy="17766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A, p, q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Initialize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for each element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in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p : 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</a:t>
            </a:r>
          </a:p>
        </p:txBody>
      </p:sp>
      <p:cxnSp>
        <p:nvCxnSpPr>
          <p:cNvPr id="17" name="Google Shape;130;p22">
            <a:extLst>
              <a:ext uri="{FF2B5EF4-FFF2-40B4-BE49-F238E27FC236}">
                <a16:creationId xmlns:a16="http://schemas.microsoft.com/office/drawing/2014/main" id="{FA451E54-ED9C-4283-9032-2D9B71540879}"/>
              </a:ext>
            </a:extLst>
          </p:cNvPr>
          <p:cNvCxnSpPr/>
          <p:nvPr/>
        </p:nvCxnSpPr>
        <p:spPr>
          <a:xfrm rot="10800000" flipH="1">
            <a:off x="3360863" y="3098375"/>
            <a:ext cx="1735200" cy="1125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39724"/>
            <a:ext cx="8520600" cy="177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SUM!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Dynamic programming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Hints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2900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p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q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N-1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6" name="Google Shape;126;p22"/>
          <p:cNvCxnSpPr/>
          <p:nvPr/>
        </p:nvCxnSpPr>
        <p:spPr>
          <a:xfrm>
            <a:off x="1703800" y="2345528"/>
            <a:ext cx="235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" name="Google Shape;127;p22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Q  queries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24;p44">
            <a:extLst>
              <a:ext uri="{FF2B5EF4-FFF2-40B4-BE49-F238E27FC236}">
                <a16:creationId xmlns:a16="http://schemas.microsoft.com/office/drawing/2014/main" id="{05804FD0-90F0-427A-BB59-E301D1021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6683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Find the sum of elements between indices </a:t>
            </a:r>
            <a:r>
              <a:rPr lang="en" sz="2000" i="1" dirty="0"/>
              <a:t>p</a:t>
            </a:r>
            <a:r>
              <a:rPr lang="en" sz="2000" dirty="0"/>
              <a:t> and </a:t>
            </a:r>
            <a:r>
              <a:rPr lang="en" sz="2000" i="1" dirty="0"/>
              <a:t>q</a:t>
            </a:r>
            <a:endParaRPr sz="2000" i="1" dirty="0"/>
          </a:p>
        </p:txBody>
      </p:sp>
    </p:spTree>
    <p:extLst>
      <p:ext uri="{BB962C8B-B14F-4D97-AF65-F5344CB8AC3E}">
        <p14:creationId xmlns:p14="http://schemas.microsoft.com/office/powerpoint/2010/main" val="209979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0" name="Google Shape;140;p23"/>
          <p:cNvSpPr txBox="1"/>
          <p:nvPr/>
        </p:nvSpPr>
        <p:spPr>
          <a:xfrm>
            <a:off x="5323300" y="1556875"/>
            <a:ext cx="332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i="1" dirty="0">
                <a:latin typeface="Roboto"/>
                <a:ea typeface="Roboto"/>
                <a:cs typeface="Roboto"/>
                <a:sym typeface="Roboto"/>
              </a:rPr>
              <a:t>q - p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	-&gt; O(N)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- 2	-&gt; O(1)	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31675" y="1556875"/>
            <a:ext cx="40407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x (q-p) -&gt;  O(Q x 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dirty="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+ 1	    -&gt;  O(N)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23"/>
          <p:cNvCxnSpPr>
            <a:stCxn id="143" idx="2"/>
          </p:cNvCxnSpPr>
          <p:nvPr/>
        </p:nvCxnSpPr>
        <p:spPr>
          <a:xfrm rot="10800000" flipH="1">
            <a:off x="612800" y="3922213"/>
            <a:ext cx="212400" cy="29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3"/>
          <p:cNvSpPr txBox="1"/>
          <p:nvPr/>
        </p:nvSpPr>
        <p:spPr>
          <a:xfrm rot="-5400000">
            <a:off x="-164950" y="4020013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 </a:t>
            </a:r>
            <a:r>
              <a:rPr lang="en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iterations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44" name="Google Shape;144;p23"/>
          <p:cNvCxnSpPr>
            <a:stCxn id="145" idx="2"/>
          </p:cNvCxnSpPr>
          <p:nvPr/>
        </p:nvCxnSpPr>
        <p:spPr>
          <a:xfrm>
            <a:off x="612800" y="3044738"/>
            <a:ext cx="231000" cy="421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3"/>
          <p:cNvSpPr txBox="1"/>
          <p:nvPr/>
        </p:nvSpPr>
        <p:spPr>
          <a:xfrm rot="-5400000">
            <a:off x="-164950" y="2844638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size list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12" name="Google Shape;143;p23">
            <a:extLst>
              <a:ext uri="{FF2B5EF4-FFF2-40B4-BE49-F238E27FC236}">
                <a16:creationId xmlns:a16="http://schemas.microsoft.com/office/drawing/2014/main" id="{03C8AADF-8B11-402B-9D36-26054A50A48E}"/>
              </a:ext>
            </a:extLst>
          </p:cNvPr>
          <p:cNvSpPr txBox="1"/>
          <p:nvPr/>
        </p:nvSpPr>
        <p:spPr>
          <a:xfrm rot="-5400000">
            <a:off x="8008343" y="3144524"/>
            <a:ext cx="145797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p-q </a:t>
            </a:r>
            <a:r>
              <a:rPr lang="en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iterations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3" name="Google Shape;142;p23">
            <a:extLst>
              <a:ext uri="{FF2B5EF4-FFF2-40B4-BE49-F238E27FC236}">
                <a16:creationId xmlns:a16="http://schemas.microsoft.com/office/drawing/2014/main" id="{9F59267C-B36C-433E-AFB0-52A645A58D89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8021053" y="3344564"/>
            <a:ext cx="516240" cy="377204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28;p22">
            <a:extLst>
              <a:ext uri="{FF2B5EF4-FFF2-40B4-BE49-F238E27FC236}">
                <a16:creationId xmlns:a16="http://schemas.microsoft.com/office/drawing/2014/main" id="{B194C961-1F64-4FDB-B4D7-16F67565A7CE}"/>
              </a:ext>
            </a:extLst>
          </p:cNvPr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 each query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 A, p, q )</a:t>
            </a:r>
          </a:p>
        </p:txBody>
      </p:sp>
      <p:sp>
        <p:nvSpPr>
          <p:cNvPr id="16" name="Google Shape;129;p22">
            <a:extLst>
              <a:ext uri="{FF2B5EF4-FFF2-40B4-BE49-F238E27FC236}">
                <a16:creationId xmlns:a16="http://schemas.microsoft.com/office/drawing/2014/main" id="{10A018E7-7325-43E9-955B-74ECE65FBFD9}"/>
              </a:ext>
            </a:extLst>
          </p:cNvPr>
          <p:cNvSpPr txBox="1"/>
          <p:nvPr/>
        </p:nvSpPr>
        <p:spPr>
          <a:xfrm>
            <a:off x="5029088" y="2881600"/>
            <a:ext cx="3325800" cy="17766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A, p, q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Initialize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for each element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in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p : 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i="1" dirty="0" err="1">
                <a:latin typeface="Roboto"/>
                <a:ea typeface="Roboto"/>
                <a:cs typeface="Roboto"/>
                <a:sym typeface="Roboto"/>
              </a:rPr>
              <a:t>i</a:t>
            </a: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total</a:t>
            </a:r>
          </a:p>
        </p:txBody>
      </p:sp>
      <p:cxnSp>
        <p:nvCxnSpPr>
          <p:cNvPr id="17" name="Google Shape;130;p22">
            <a:extLst>
              <a:ext uri="{FF2B5EF4-FFF2-40B4-BE49-F238E27FC236}">
                <a16:creationId xmlns:a16="http://schemas.microsoft.com/office/drawing/2014/main" id="{FA451E54-ED9C-4283-9032-2D9B71540879}"/>
              </a:ext>
            </a:extLst>
          </p:cNvPr>
          <p:cNvCxnSpPr/>
          <p:nvPr/>
        </p:nvCxnSpPr>
        <p:spPr>
          <a:xfrm rot="10800000" flipH="1">
            <a:off x="3360863" y="3098375"/>
            <a:ext cx="1735200" cy="1125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9570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51" name="Google Shape;151;p24"/>
          <p:cNvGraphicFramePr/>
          <p:nvPr/>
        </p:nvGraphicFramePr>
        <p:xfrm>
          <a:off x="2436525" y="147477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" name="Google Shape;152;p24"/>
          <p:cNvGraphicFramePr/>
          <p:nvPr/>
        </p:nvGraphicFramePr>
        <p:xfrm>
          <a:off x="2436525" y="223677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3" name="Google Shape;153;p24"/>
          <p:cNvGraphicFramePr/>
          <p:nvPr/>
        </p:nvGraphicFramePr>
        <p:xfrm>
          <a:off x="2436550" y="299877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" name="Google Shape;154;p24"/>
          <p:cNvSpPr/>
          <p:nvPr/>
        </p:nvSpPr>
        <p:spPr>
          <a:xfrm>
            <a:off x="4344750" y="3542625"/>
            <a:ext cx="454500" cy="57840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5" name="Google Shape;155;p24"/>
          <p:cNvGraphicFramePr/>
          <p:nvPr/>
        </p:nvGraphicFramePr>
        <p:xfrm>
          <a:off x="2436525" y="425630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2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3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4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5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6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7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8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9" name="Google Shape;155;p24">
            <a:extLst>
              <a:ext uri="{FF2B5EF4-FFF2-40B4-BE49-F238E27FC236}">
                <a16:creationId xmlns:a16="http://schemas.microsoft.com/office/drawing/2014/main" id="{58EF2DB8-6548-41DD-B66F-AEC3AA5FF29B}"/>
              </a:ext>
            </a:extLst>
          </p:cNvPr>
          <p:cNvGraphicFramePr/>
          <p:nvPr/>
        </p:nvGraphicFramePr>
        <p:xfrm>
          <a:off x="427710" y="143678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2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3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chemeClr val="lt1"/>
                          </a:solidFill>
                        </a:rPr>
                        <a:t>4</a:t>
                      </a:r>
                      <a:endParaRPr i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5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6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7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8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Google Shape;239;p30">
            <a:extLst>
              <a:ext uri="{FF2B5EF4-FFF2-40B4-BE49-F238E27FC236}">
                <a16:creationId xmlns:a16="http://schemas.microsoft.com/office/drawing/2014/main" id="{1BE120BE-A304-4285-B301-41A7209E5519}"/>
              </a:ext>
            </a:extLst>
          </p:cNvPr>
          <p:cNvCxnSpPr/>
          <p:nvPr/>
        </p:nvCxnSpPr>
        <p:spPr>
          <a:xfrm>
            <a:off x="1867056" y="2029847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" name="Google Shape;241;p30">
            <a:extLst>
              <a:ext uri="{FF2B5EF4-FFF2-40B4-BE49-F238E27FC236}">
                <a16:creationId xmlns:a16="http://schemas.microsoft.com/office/drawing/2014/main" id="{A5080794-CA1D-45E3-91B4-F2CDE7C73543}"/>
              </a:ext>
            </a:extLst>
          </p:cNvPr>
          <p:cNvCxnSpPr>
            <a:cxnSpLocks/>
          </p:cNvCxnSpPr>
          <p:nvPr/>
        </p:nvCxnSpPr>
        <p:spPr>
          <a:xfrm>
            <a:off x="966431" y="2029847"/>
            <a:ext cx="864903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7" name="Google Shape;370;p39">
            <a:extLst>
              <a:ext uri="{FF2B5EF4-FFF2-40B4-BE49-F238E27FC236}">
                <a16:creationId xmlns:a16="http://schemas.microsoft.com/office/drawing/2014/main" id="{54AA3B11-F765-4F99-B63A-C9DC61E72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41" y="2733799"/>
            <a:ext cx="5253093" cy="2017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 dirty="0"/>
              <a:t>Replace </a:t>
            </a:r>
            <a:r>
              <a:rPr lang="en-US" sz="1600" dirty="0" err="1"/>
              <a:t>sum_arr</a:t>
            </a:r>
            <a:r>
              <a:rPr lang="en-US" sz="1600" dirty="0"/>
              <a:t> function with memory element</a:t>
            </a:r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073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algorithmic programming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82050" y="2110975"/>
            <a:ext cx="8379900" cy="21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/>
              <a:t>Algorithmic   </a:t>
            </a:r>
            <a:r>
              <a:rPr lang="en" sz="4000"/>
              <a:t>+ </a:t>
            </a:r>
            <a:r>
              <a:rPr lang="en" sz="4000" b="1"/>
              <a:t>  Programming</a:t>
            </a:r>
            <a:endParaRPr sz="40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61" name="Google Shape;161;p25"/>
          <p:cNvGraphicFramePr/>
          <p:nvPr>
            <p:extLst>
              <p:ext uri="{D42A27DB-BD31-4B8C-83A1-F6EECF244321}">
                <p14:modId xmlns:p14="http://schemas.microsoft.com/office/powerpoint/2010/main" val="825586332"/>
              </p:ext>
            </p:extLst>
          </p:nvPr>
        </p:nvGraphicFramePr>
        <p:xfrm>
          <a:off x="6159583" y="1652883"/>
          <a:ext cx="2782864" cy="274296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34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62" name="Google Shape;162;p25"/>
          <p:cNvCxnSpPr/>
          <p:nvPr/>
        </p:nvCxnSpPr>
        <p:spPr>
          <a:xfrm>
            <a:off x="6698058" y="1563099"/>
            <a:ext cx="198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6031008" y="2142458"/>
            <a:ext cx="0" cy="194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5"/>
          <p:cNvSpPr txBox="1"/>
          <p:nvPr/>
        </p:nvSpPr>
        <p:spPr>
          <a:xfrm>
            <a:off x="7431383" y="1248822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p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605033" y="2956056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q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Google Shape;155;p24">
            <a:extLst>
              <a:ext uri="{FF2B5EF4-FFF2-40B4-BE49-F238E27FC236}">
                <a16:creationId xmlns:a16="http://schemas.microsoft.com/office/drawing/2014/main" id="{58EF2DB8-6548-41DD-B66F-AEC3AA5FF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464914"/>
              </p:ext>
            </p:extLst>
          </p:nvPr>
        </p:nvGraphicFramePr>
        <p:xfrm>
          <a:off x="427710" y="143678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2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3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chemeClr val="lt1"/>
                          </a:solidFill>
                        </a:rPr>
                        <a:t>4</a:t>
                      </a:r>
                      <a:endParaRPr i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5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6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7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8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Google Shape;239;p30">
            <a:extLst>
              <a:ext uri="{FF2B5EF4-FFF2-40B4-BE49-F238E27FC236}">
                <a16:creationId xmlns:a16="http://schemas.microsoft.com/office/drawing/2014/main" id="{1BE120BE-A304-4285-B301-41A7209E5519}"/>
              </a:ext>
            </a:extLst>
          </p:cNvPr>
          <p:cNvCxnSpPr/>
          <p:nvPr/>
        </p:nvCxnSpPr>
        <p:spPr>
          <a:xfrm>
            <a:off x="1867056" y="2029847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" name="Google Shape;240;p30">
            <a:extLst>
              <a:ext uri="{FF2B5EF4-FFF2-40B4-BE49-F238E27FC236}">
                <a16:creationId xmlns:a16="http://schemas.microsoft.com/office/drawing/2014/main" id="{7F47998E-D3EA-480E-B0D0-AC5306AFA0EC}"/>
              </a:ext>
            </a:extLst>
          </p:cNvPr>
          <p:cNvCxnSpPr>
            <a:cxnSpLocks/>
          </p:cNvCxnSpPr>
          <p:nvPr/>
        </p:nvCxnSpPr>
        <p:spPr>
          <a:xfrm>
            <a:off x="2341656" y="2032376"/>
            <a:ext cx="4965635" cy="12812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41;p30">
            <a:extLst>
              <a:ext uri="{FF2B5EF4-FFF2-40B4-BE49-F238E27FC236}">
                <a16:creationId xmlns:a16="http://schemas.microsoft.com/office/drawing/2014/main" id="{A5080794-CA1D-45E3-91B4-F2CDE7C73543}"/>
              </a:ext>
            </a:extLst>
          </p:cNvPr>
          <p:cNvCxnSpPr>
            <a:cxnSpLocks/>
          </p:cNvCxnSpPr>
          <p:nvPr/>
        </p:nvCxnSpPr>
        <p:spPr>
          <a:xfrm>
            <a:off x="966431" y="2029847"/>
            <a:ext cx="864903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" name="Google Shape;242;p30">
            <a:extLst>
              <a:ext uri="{FF2B5EF4-FFF2-40B4-BE49-F238E27FC236}">
                <a16:creationId xmlns:a16="http://schemas.microsoft.com/office/drawing/2014/main" id="{D4CFC4A1-CA61-445C-84B6-CBDE2844B015}"/>
              </a:ext>
            </a:extLst>
          </p:cNvPr>
          <p:cNvCxnSpPr>
            <a:cxnSpLocks/>
          </p:cNvCxnSpPr>
          <p:nvPr/>
        </p:nvCxnSpPr>
        <p:spPr>
          <a:xfrm>
            <a:off x="1398882" y="2029847"/>
            <a:ext cx="5170360" cy="54190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49;p30">
            <a:extLst>
              <a:ext uri="{FF2B5EF4-FFF2-40B4-BE49-F238E27FC236}">
                <a16:creationId xmlns:a16="http://schemas.microsoft.com/office/drawing/2014/main" id="{207FEC6F-BE46-449F-A2CE-7DFCCFCAC48D}"/>
              </a:ext>
            </a:extLst>
          </p:cNvPr>
          <p:cNvSpPr/>
          <p:nvPr/>
        </p:nvSpPr>
        <p:spPr>
          <a:xfrm rot="2700000">
            <a:off x="6955276" y="4463867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0;p30">
            <a:extLst>
              <a:ext uri="{FF2B5EF4-FFF2-40B4-BE49-F238E27FC236}">
                <a16:creationId xmlns:a16="http://schemas.microsoft.com/office/drawing/2014/main" id="{91F4D79E-66F2-4FA6-8466-47FFA091E502}"/>
              </a:ext>
            </a:extLst>
          </p:cNvPr>
          <p:cNvSpPr txBox="1"/>
          <p:nvPr/>
        </p:nvSpPr>
        <p:spPr>
          <a:xfrm>
            <a:off x="6189655" y="4654924"/>
            <a:ext cx="7881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sum_A</a:t>
            </a:r>
            <a:endParaRPr b="1" dirty="0"/>
          </a:p>
        </p:txBody>
      </p:sp>
      <p:sp>
        <p:nvSpPr>
          <p:cNvPr id="27" name="Google Shape;370;p39">
            <a:extLst>
              <a:ext uri="{FF2B5EF4-FFF2-40B4-BE49-F238E27FC236}">
                <a16:creationId xmlns:a16="http://schemas.microsoft.com/office/drawing/2014/main" id="{54AA3B11-F765-4F99-B63A-C9DC61E72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41" y="2733799"/>
            <a:ext cx="5253093" cy="2017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 dirty="0"/>
              <a:t>Replace </a:t>
            </a:r>
            <a:r>
              <a:rPr lang="en-US" sz="1600" dirty="0" err="1"/>
              <a:t>sum_arr</a:t>
            </a:r>
            <a:r>
              <a:rPr lang="en-US" sz="1600" dirty="0"/>
              <a:t> function with memory</a:t>
            </a:r>
          </a:p>
          <a:p>
            <a:pPr lvl="1" indent="-355600">
              <a:spcBef>
                <a:spcPts val="0"/>
              </a:spcBef>
              <a:buSzPts val="2000"/>
              <a:buFont typeface="Roboto"/>
              <a:buChar char="●"/>
            </a:pPr>
            <a:endParaRPr lang="en-US" sz="1600" dirty="0"/>
          </a:p>
          <a:p>
            <a:pPr marL="101600" indent="0">
              <a:buSzPts val="2000"/>
              <a:buNone/>
            </a:pPr>
            <a:endParaRPr lang="en-GB" sz="1600" dirty="0">
              <a:latin typeface="Roboto"/>
              <a:ea typeface="Roboto"/>
              <a:cs typeface="Roboto"/>
              <a:sym typeface="Roboto"/>
            </a:endParaRPr>
          </a:p>
          <a:p>
            <a:pPr marL="101600" indent="0">
              <a:buSzPts val="2000"/>
              <a:buNone/>
            </a:pPr>
            <a:r>
              <a:rPr lang="en-GB" sz="1600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(A, p, q)		</a:t>
            </a:r>
            <a:r>
              <a:rPr lang="en-GB" sz="1600" b="1" dirty="0" err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-GB" sz="1600" b="1" dirty="0">
                <a:latin typeface="Roboto"/>
                <a:ea typeface="Roboto"/>
                <a:cs typeface="Roboto"/>
                <a:sym typeface="Roboto"/>
              </a:rPr>
              <a:t>[p, q]</a:t>
            </a: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</p:txBody>
      </p:sp>
      <p:cxnSp>
        <p:nvCxnSpPr>
          <p:cNvPr id="28" name="Google Shape;173;p26">
            <a:extLst>
              <a:ext uri="{FF2B5EF4-FFF2-40B4-BE49-F238E27FC236}">
                <a16:creationId xmlns:a16="http://schemas.microsoft.com/office/drawing/2014/main" id="{F3AC1C45-9863-47B9-8205-8044F707B712}"/>
              </a:ext>
            </a:extLst>
          </p:cNvPr>
          <p:cNvCxnSpPr>
            <a:cxnSpLocks/>
          </p:cNvCxnSpPr>
          <p:nvPr/>
        </p:nvCxnSpPr>
        <p:spPr>
          <a:xfrm>
            <a:off x="1956648" y="3803123"/>
            <a:ext cx="83418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61" name="Google Shape;161;p25"/>
          <p:cNvGraphicFramePr/>
          <p:nvPr/>
        </p:nvGraphicFramePr>
        <p:xfrm>
          <a:off x="6159583" y="1652883"/>
          <a:ext cx="2782864" cy="274296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34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62" name="Google Shape;162;p25"/>
          <p:cNvCxnSpPr/>
          <p:nvPr/>
        </p:nvCxnSpPr>
        <p:spPr>
          <a:xfrm>
            <a:off x="6698058" y="1563099"/>
            <a:ext cx="198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6031008" y="2142458"/>
            <a:ext cx="0" cy="194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5"/>
          <p:cNvSpPr txBox="1"/>
          <p:nvPr/>
        </p:nvSpPr>
        <p:spPr>
          <a:xfrm>
            <a:off x="7431383" y="1248822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p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605033" y="2956056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q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Google Shape;155;p24">
            <a:extLst>
              <a:ext uri="{FF2B5EF4-FFF2-40B4-BE49-F238E27FC236}">
                <a16:creationId xmlns:a16="http://schemas.microsoft.com/office/drawing/2014/main" id="{58EF2DB8-6548-41DD-B66F-AEC3AA5FF29B}"/>
              </a:ext>
            </a:extLst>
          </p:cNvPr>
          <p:cNvGraphicFramePr/>
          <p:nvPr/>
        </p:nvGraphicFramePr>
        <p:xfrm>
          <a:off x="427710" y="143678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2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3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chemeClr val="lt1"/>
                          </a:solidFill>
                        </a:rPr>
                        <a:t>4</a:t>
                      </a:r>
                      <a:endParaRPr i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5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6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7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8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Google Shape;249;p30">
            <a:extLst>
              <a:ext uri="{FF2B5EF4-FFF2-40B4-BE49-F238E27FC236}">
                <a16:creationId xmlns:a16="http://schemas.microsoft.com/office/drawing/2014/main" id="{207FEC6F-BE46-449F-A2CE-7DFCCFCAC48D}"/>
              </a:ext>
            </a:extLst>
          </p:cNvPr>
          <p:cNvSpPr/>
          <p:nvPr/>
        </p:nvSpPr>
        <p:spPr>
          <a:xfrm rot="2700000">
            <a:off x="6955276" y="4463867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0;p30">
            <a:extLst>
              <a:ext uri="{FF2B5EF4-FFF2-40B4-BE49-F238E27FC236}">
                <a16:creationId xmlns:a16="http://schemas.microsoft.com/office/drawing/2014/main" id="{91F4D79E-66F2-4FA6-8466-47FFA091E502}"/>
              </a:ext>
            </a:extLst>
          </p:cNvPr>
          <p:cNvSpPr txBox="1"/>
          <p:nvPr/>
        </p:nvSpPr>
        <p:spPr>
          <a:xfrm>
            <a:off x="6189655" y="4654924"/>
            <a:ext cx="7881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sum_A</a:t>
            </a:r>
            <a:endParaRPr b="1" dirty="0"/>
          </a:p>
        </p:txBody>
      </p:sp>
      <p:sp>
        <p:nvSpPr>
          <p:cNvPr id="27" name="Google Shape;370;p39">
            <a:extLst>
              <a:ext uri="{FF2B5EF4-FFF2-40B4-BE49-F238E27FC236}">
                <a16:creationId xmlns:a16="http://schemas.microsoft.com/office/drawing/2014/main" id="{54AA3B11-F765-4F99-B63A-C9DC61E72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41" y="2733799"/>
            <a:ext cx="5253093" cy="2017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 dirty="0"/>
              <a:t>Replace </a:t>
            </a:r>
            <a:r>
              <a:rPr lang="en-US" sz="1600" dirty="0" err="1"/>
              <a:t>sum_arr</a:t>
            </a:r>
            <a:r>
              <a:rPr lang="en-US" sz="1600" dirty="0"/>
              <a:t> function with memory</a:t>
            </a:r>
          </a:p>
          <a:p>
            <a:pPr lvl="1" indent="-355600">
              <a:spcBef>
                <a:spcPts val="0"/>
              </a:spcBef>
              <a:buSzPts val="2000"/>
              <a:buFont typeface="Roboto"/>
              <a:buChar char="●"/>
            </a:pPr>
            <a:r>
              <a:rPr lang="en-US" sz="1600" dirty="0"/>
              <a:t>Problem – N^2</a:t>
            </a:r>
          </a:p>
          <a:p>
            <a:pPr marL="101600" indent="0">
              <a:buSzPts val="2000"/>
              <a:buNone/>
            </a:pPr>
            <a:endParaRPr lang="en-GB" sz="1600" dirty="0">
              <a:latin typeface="Roboto"/>
              <a:ea typeface="Roboto"/>
              <a:cs typeface="Roboto"/>
              <a:sym typeface="Roboto"/>
            </a:endParaRPr>
          </a:p>
          <a:p>
            <a:pPr marL="101600" indent="0">
              <a:buSzPts val="2000"/>
              <a:buNone/>
            </a:pPr>
            <a:r>
              <a:rPr lang="en-GB" sz="1600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(A, p, q)		</a:t>
            </a:r>
            <a:r>
              <a:rPr lang="en-GB" sz="1600" b="1" dirty="0" err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-GB" sz="1600" b="1" dirty="0">
                <a:latin typeface="Roboto"/>
                <a:ea typeface="Roboto"/>
                <a:cs typeface="Roboto"/>
                <a:sym typeface="Roboto"/>
              </a:rPr>
              <a:t>[p, q]</a:t>
            </a: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  <a:p>
            <a:pPr marL="101600" indent="0">
              <a:buSzPts val="2000"/>
              <a:buNone/>
            </a:pP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    </a:t>
            </a:r>
            <a:endParaRPr lang="en-US" sz="1600" dirty="0"/>
          </a:p>
        </p:txBody>
      </p:sp>
      <p:cxnSp>
        <p:nvCxnSpPr>
          <p:cNvPr id="28" name="Google Shape;173;p26">
            <a:extLst>
              <a:ext uri="{FF2B5EF4-FFF2-40B4-BE49-F238E27FC236}">
                <a16:creationId xmlns:a16="http://schemas.microsoft.com/office/drawing/2014/main" id="{F3AC1C45-9863-47B9-8205-8044F707B712}"/>
              </a:ext>
            </a:extLst>
          </p:cNvPr>
          <p:cNvCxnSpPr>
            <a:cxnSpLocks/>
          </p:cNvCxnSpPr>
          <p:nvPr/>
        </p:nvCxnSpPr>
        <p:spPr>
          <a:xfrm>
            <a:off x="1956648" y="3803123"/>
            <a:ext cx="83418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239;p30">
            <a:extLst>
              <a:ext uri="{FF2B5EF4-FFF2-40B4-BE49-F238E27FC236}">
                <a16:creationId xmlns:a16="http://schemas.microsoft.com/office/drawing/2014/main" id="{8FA0E605-CBD0-4023-AB39-ED2511FC763B}"/>
              </a:ext>
            </a:extLst>
          </p:cNvPr>
          <p:cNvCxnSpPr/>
          <p:nvPr/>
        </p:nvCxnSpPr>
        <p:spPr>
          <a:xfrm>
            <a:off x="1867056" y="2029847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" name="Google Shape;240;p30">
            <a:extLst>
              <a:ext uri="{FF2B5EF4-FFF2-40B4-BE49-F238E27FC236}">
                <a16:creationId xmlns:a16="http://schemas.microsoft.com/office/drawing/2014/main" id="{F9C8BABF-DFDB-4A98-A71E-202DB6D7073A}"/>
              </a:ext>
            </a:extLst>
          </p:cNvPr>
          <p:cNvCxnSpPr>
            <a:cxnSpLocks/>
          </p:cNvCxnSpPr>
          <p:nvPr/>
        </p:nvCxnSpPr>
        <p:spPr>
          <a:xfrm>
            <a:off x="2341656" y="2032376"/>
            <a:ext cx="4965635" cy="12812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41;p30">
            <a:extLst>
              <a:ext uri="{FF2B5EF4-FFF2-40B4-BE49-F238E27FC236}">
                <a16:creationId xmlns:a16="http://schemas.microsoft.com/office/drawing/2014/main" id="{65405816-B70B-4A1D-B66C-E57FE2A2F4EB}"/>
              </a:ext>
            </a:extLst>
          </p:cNvPr>
          <p:cNvCxnSpPr>
            <a:cxnSpLocks/>
          </p:cNvCxnSpPr>
          <p:nvPr/>
        </p:nvCxnSpPr>
        <p:spPr>
          <a:xfrm>
            <a:off x="966431" y="2029847"/>
            <a:ext cx="864903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42;p30">
            <a:extLst>
              <a:ext uri="{FF2B5EF4-FFF2-40B4-BE49-F238E27FC236}">
                <a16:creationId xmlns:a16="http://schemas.microsoft.com/office/drawing/2014/main" id="{01CF83D6-81F0-4707-BC70-B1AC74AF243D}"/>
              </a:ext>
            </a:extLst>
          </p:cNvPr>
          <p:cNvCxnSpPr>
            <a:cxnSpLocks/>
          </p:cNvCxnSpPr>
          <p:nvPr/>
        </p:nvCxnSpPr>
        <p:spPr>
          <a:xfrm>
            <a:off x="1398882" y="2029847"/>
            <a:ext cx="5170360" cy="54190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6508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161" name="Google Shape;161;p25"/>
          <p:cNvGraphicFramePr/>
          <p:nvPr/>
        </p:nvGraphicFramePr>
        <p:xfrm>
          <a:off x="6159583" y="1652883"/>
          <a:ext cx="2782864" cy="274296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34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78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62" name="Google Shape;162;p25"/>
          <p:cNvCxnSpPr/>
          <p:nvPr/>
        </p:nvCxnSpPr>
        <p:spPr>
          <a:xfrm>
            <a:off x="6698058" y="1563099"/>
            <a:ext cx="198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6031008" y="2142458"/>
            <a:ext cx="0" cy="194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5"/>
          <p:cNvSpPr txBox="1"/>
          <p:nvPr/>
        </p:nvSpPr>
        <p:spPr>
          <a:xfrm>
            <a:off x="7431383" y="1248822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p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605033" y="2956056"/>
            <a:ext cx="361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q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Google Shape;155;p24">
            <a:extLst>
              <a:ext uri="{FF2B5EF4-FFF2-40B4-BE49-F238E27FC236}">
                <a16:creationId xmlns:a16="http://schemas.microsoft.com/office/drawing/2014/main" id="{58EF2DB8-6548-41DD-B66F-AEC3AA5FF29B}"/>
              </a:ext>
            </a:extLst>
          </p:cNvPr>
          <p:cNvGraphicFramePr/>
          <p:nvPr/>
        </p:nvGraphicFramePr>
        <p:xfrm>
          <a:off x="427710" y="143678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2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lt1"/>
                          </a:solidFill>
                        </a:rPr>
                        <a:t>3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chemeClr val="lt1"/>
                          </a:solidFill>
                        </a:rPr>
                        <a:t>4</a:t>
                      </a:r>
                      <a:endParaRPr i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5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6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7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/>
                        <a:t>8</a:t>
                      </a:r>
                      <a:endParaRPr i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Google Shape;239;p30">
            <a:extLst>
              <a:ext uri="{FF2B5EF4-FFF2-40B4-BE49-F238E27FC236}">
                <a16:creationId xmlns:a16="http://schemas.microsoft.com/office/drawing/2014/main" id="{1BE120BE-A304-4285-B301-41A7209E5519}"/>
              </a:ext>
            </a:extLst>
          </p:cNvPr>
          <p:cNvCxnSpPr/>
          <p:nvPr/>
        </p:nvCxnSpPr>
        <p:spPr>
          <a:xfrm>
            <a:off x="1867056" y="2029847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" name="Google Shape;241;p30">
            <a:extLst>
              <a:ext uri="{FF2B5EF4-FFF2-40B4-BE49-F238E27FC236}">
                <a16:creationId xmlns:a16="http://schemas.microsoft.com/office/drawing/2014/main" id="{A5080794-CA1D-45E3-91B4-F2CDE7C73543}"/>
              </a:ext>
            </a:extLst>
          </p:cNvPr>
          <p:cNvCxnSpPr>
            <a:cxnSpLocks/>
          </p:cNvCxnSpPr>
          <p:nvPr/>
        </p:nvCxnSpPr>
        <p:spPr>
          <a:xfrm>
            <a:off x="966431" y="2029847"/>
            <a:ext cx="864903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2" name="Google Shape;249;p30">
            <a:extLst>
              <a:ext uri="{FF2B5EF4-FFF2-40B4-BE49-F238E27FC236}">
                <a16:creationId xmlns:a16="http://schemas.microsoft.com/office/drawing/2014/main" id="{207FEC6F-BE46-449F-A2CE-7DFCCFCAC48D}"/>
              </a:ext>
            </a:extLst>
          </p:cNvPr>
          <p:cNvSpPr/>
          <p:nvPr/>
        </p:nvSpPr>
        <p:spPr>
          <a:xfrm rot="2700000">
            <a:off x="6955276" y="4463867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0;p30">
            <a:extLst>
              <a:ext uri="{FF2B5EF4-FFF2-40B4-BE49-F238E27FC236}">
                <a16:creationId xmlns:a16="http://schemas.microsoft.com/office/drawing/2014/main" id="{91F4D79E-66F2-4FA6-8466-47FFA091E502}"/>
              </a:ext>
            </a:extLst>
          </p:cNvPr>
          <p:cNvSpPr txBox="1"/>
          <p:nvPr/>
        </p:nvSpPr>
        <p:spPr>
          <a:xfrm>
            <a:off x="6189655" y="4654924"/>
            <a:ext cx="7881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sum_A</a:t>
            </a:r>
            <a:endParaRPr b="1" dirty="0"/>
          </a:p>
        </p:txBody>
      </p:sp>
      <p:sp>
        <p:nvSpPr>
          <p:cNvPr id="27" name="Google Shape;370;p39">
            <a:extLst>
              <a:ext uri="{FF2B5EF4-FFF2-40B4-BE49-F238E27FC236}">
                <a16:creationId xmlns:a16="http://schemas.microsoft.com/office/drawing/2014/main" id="{54AA3B11-F765-4F99-B63A-C9DC61E72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441" y="2733799"/>
            <a:ext cx="5253093" cy="2017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 dirty="0"/>
              <a:t>Replace </a:t>
            </a:r>
            <a:r>
              <a:rPr lang="en-US" sz="1600" dirty="0" err="1"/>
              <a:t>sum_arr</a:t>
            </a:r>
            <a:r>
              <a:rPr lang="en-US" sz="1600" dirty="0"/>
              <a:t> function with memory</a:t>
            </a:r>
          </a:p>
          <a:p>
            <a:pPr lvl="1" indent="-355600">
              <a:spcBef>
                <a:spcPts val="0"/>
              </a:spcBef>
              <a:buSzPts val="2000"/>
              <a:buFont typeface="Roboto"/>
              <a:buChar char="●"/>
            </a:pPr>
            <a:r>
              <a:rPr lang="en-US" sz="1600" dirty="0"/>
              <a:t>Problem – N^2</a:t>
            </a:r>
          </a:p>
          <a:p>
            <a:pPr marL="101600" indent="0">
              <a:buSzPts val="2000"/>
              <a:buNone/>
            </a:pPr>
            <a:endParaRPr lang="en-GB" sz="1600" dirty="0">
              <a:latin typeface="Roboto"/>
              <a:ea typeface="Roboto"/>
              <a:cs typeface="Roboto"/>
              <a:sym typeface="Roboto"/>
            </a:endParaRPr>
          </a:p>
          <a:p>
            <a:pPr marL="101600" indent="0">
              <a:buSzPts val="2000"/>
              <a:buNone/>
            </a:pPr>
            <a:r>
              <a:rPr lang="en-GB" sz="1600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(A, p, q)		</a:t>
            </a:r>
            <a:r>
              <a:rPr lang="en-GB" sz="1600" b="1" dirty="0" err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-GB" sz="1600" b="1" dirty="0">
                <a:latin typeface="Roboto"/>
                <a:ea typeface="Roboto"/>
                <a:cs typeface="Roboto"/>
                <a:sym typeface="Roboto"/>
              </a:rPr>
              <a:t>[p, q]</a:t>
            </a: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  <a:p>
            <a:pPr marL="101600" indent="0">
              <a:buSzPts val="2000"/>
              <a:buNone/>
            </a:pP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GB" sz="16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GB" sz="1600" dirty="0"/>
              <a:t>A, x)           </a:t>
            </a:r>
            <a:r>
              <a:rPr lang="en-GB" sz="1600" b="1" dirty="0" err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-GB" sz="1600" b="1" dirty="0">
                <a:latin typeface="Roboto"/>
                <a:ea typeface="Roboto"/>
                <a:cs typeface="Roboto"/>
                <a:sym typeface="Roboto"/>
              </a:rPr>
              <a:t>[x]</a:t>
            </a:r>
            <a:endParaRPr lang="en-US" sz="16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</p:txBody>
      </p:sp>
      <p:cxnSp>
        <p:nvCxnSpPr>
          <p:cNvPr id="28" name="Google Shape;173;p26">
            <a:extLst>
              <a:ext uri="{FF2B5EF4-FFF2-40B4-BE49-F238E27FC236}">
                <a16:creationId xmlns:a16="http://schemas.microsoft.com/office/drawing/2014/main" id="{F3AC1C45-9863-47B9-8205-8044F707B712}"/>
              </a:ext>
            </a:extLst>
          </p:cNvPr>
          <p:cNvCxnSpPr>
            <a:cxnSpLocks/>
          </p:cNvCxnSpPr>
          <p:nvPr/>
        </p:nvCxnSpPr>
        <p:spPr>
          <a:xfrm>
            <a:off x="1956648" y="3803123"/>
            <a:ext cx="83418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73;p26">
            <a:extLst>
              <a:ext uri="{FF2B5EF4-FFF2-40B4-BE49-F238E27FC236}">
                <a16:creationId xmlns:a16="http://schemas.microsoft.com/office/drawing/2014/main" id="{B0901228-E808-4233-95F2-EF82BDF92AF7}"/>
              </a:ext>
            </a:extLst>
          </p:cNvPr>
          <p:cNvCxnSpPr>
            <a:cxnSpLocks/>
          </p:cNvCxnSpPr>
          <p:nvPr/>
        </p:nvCxnSpPr>
        <p:spPr>
          <a:xfrm>
            <a:off x="2156247" y="4653671"/>
            <a:ext cx="37081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31;p26">
            <a:extLst>
              <a:ext uri="{FF2B5EF4-FFF2-40B4-BE49-F238E27FC236}">
                <a16:creationId xmlns:a16="http://schemas.microsoft.com/office/drawing/2014/main" id="{4F172B6E-908F-4CAB-A36E-A9C4A1C869CD}"/>
              </a:ext>
            </a:extLst>
          </p:cNvPr>
          <p:cNvCxnSpPr>
            <a:cxnSpLocks/>
          </p:cNvCxnSpPr>
          <p:nvPr/>
        </p:nvCxnSpPr>
        <p:spPr>
          <a:xfrm>
            <a:off x="1074821" y="4084058"/>
            <a:ext cx="324061" cy="358353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" name="Google Shape;132;p26">
            <a:extLst>
              <a:ext uri="{FF2B5EF4-FFF2-40B4-BE49-F238E27FC236}">
                <a16:creationId xmlns:a16="http://schemas.microsoft.com/office/drawing/2014/main" id="{5B48F829-DC99-4222-8AAC-7372268F0173}"/>
              </a:ext>
            </a:extLst>
          </p:cNvPr>
          <p:cNvCxnSpPr>
            <a:cxnSpLocks/>
          </p:cNvCxnSpPr>
          <p:nvPr/>
        </p:nvCxnSpPr>
        <p:spPr>
          <a:xfrm flipV="1">
            <a:off x="2951747" y="4010526"/>
            <a:ext cx="352927" cy="431885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9" name="Google Shape;239;p30">
            <a:extLst>
              <a:ext uri="{FF2B5EF4-FFF2-40B4-BE49-F238E27FC236}">
                <a16:creationId xmlns:a16="http://schemas.microsoft.com/office/drawing/2014/main" id="{87BB2D4B-6BA0-481F-8EC2-2DF90418DF77}"/>
              </a:ext>
            </a:extLst>
          </p:cNvPr>
          <p:cNvCxnSpPr/>
          <p:nvPr/>
        </p:nvCxnSpPr>
        <p:spPr>
          <a:xfrm>
            <a:off x="1867056" y="2029847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40;p30">
            <a:extLst>
              <a:ext uri="{FF2B5EF4-FFF2-40B4-BE49-F238E27FC236}">
                <a16:creationId xmlns:a16="http://schemas.microsoft.com/office/drawing/2014/main" id="{A5F8DAEB-A64B-4C78-A2B6-A956CFC15A48}"/>
              </a:ext>
            </a:extLst>
          </p:cNvPr>
          <p:cNvCxnSpPr>
            <a:cxnSpLocks/>
          </p:cNvCxnSpPr>
          <p:nvPr/>
        </p:nvCxnSpPr>
        <p:spPr>
          <a:xfrm>
            <a:off x="2341656" y="2032376"/>
            <a:ext cx="4965635" cy="12812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41;p30">
            <a:extLst>
              <a:ext uri="{FF2B5EF4-FFF2-40B4-BE49-F238E27FC236}">
                <a16:creationId xmlns:a16="http://schemas.microsoft.com/office/drawing/2014/main" id="{EA9E096C-67ED-426F-A96A-2EF9B946020A}"/>
              </a:ext>
            </a:extLst>
          </p:cNvPr>
          <p:cNvCxnSpPr>
            <a:cxnSpLocks/>
          </p:cNvCxnSpPr>
          <p:nvPr/>
        </p:nvCxnSpPr>
        <p:spPr>
          <a:xfrm>
            <a:off x="966431" y="2029847"/>
            <a:ext cx="864903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42;p30">
            <a:extLst>
              <a:ext uri="{FF2B5EF4-FFF2-40B4-BE49-F238E27FC236}">
                <a16:creationId xmlns:a16="http://schemas.microsoft.com/office/drawing/2014/main" id="{EE1564EC-38DF-481A-AC7F-D15357E51EA2}"/>
              </a:ext>
            </a:extLst>
          </p:cNvPr>
          <p:cNvCxnSpPr>
            <a:cxnSpLocks/>
          </p:cNvCxnSpPr>
          <p:nvPr/>
        </p:nvCxnSpPr>
        <p:spPr>
          <a:xfrm>
            <a:off x="1398882" y="2029847"/>
            <a:ext cx="5170360" cy="54190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2235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2" name="Google Shape;172;p26"/>
          <p:cNvSpPr txBox="1"/>
          <p:nvPr/>
        </p:nvSpPr>
        <p:spPr>
          <a:xfrm>
            <a:off x="853825" y="1534925"/>
            <a:ext cx="74364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atin typeface="Roboto"/>
                <a:ea typeface="Roboto"/>
                <a:cs typeface="Roboto"/>
                <a:sym typeface="Roboto"/>
              </a:rPr>
              <a:t>sum_arr</a:t>
            </a: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 (A, p, q)		</a:t>
            </a:r>
            <a:r>
              <a:rPr lang="en-GB" sz="2000" b="1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 (A, x) = sum (A, 0, x)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26"/>
          <p:cNvCxnSpPr>
            <a:cxnSpLocks/>
          </p:cNvCxnSpPr>
          <p:nvPr/>
        </p:nvCxnSpPr>
        <p:spPr>
          <a:xfrm>
            <a:off x="3296653" y="2214961"/>
            <a:ext cx="117217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74" name="Google Shape;174;p26"/>
          <p:cNvGraphicFramePr/>
          <p:nvPr/>
        </p:nvGraphicFramePr>
        <p:xfrm>
          <a:off x="2436525" y="38583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6" name="Google Shape;176;p26"/>
          <p:cNvCxnSpPr/>
          <p:nvPr/>
        </p:nvCxnSpPr>
        <p:spPr>
          <a:xfrm>
            <a:off x="2436525" y="4514478"/>
            <a:ext cx="140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2436525" y="4708200"/>
            <a:ext cx="329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AFE8FB95-2D5C-4A10-99C3-815164E3E5DE}"/>
              </a:ext>
            </a:extLst>
          </p:cNvPr>
          <p:cNvSpPr/>
          <p:nvPr/>
        </p:nvSpPr>
        <p:spPr>
          <a:xfrm>
            <a:off x="4532994" y="1892598"/>
            <a:ext cx="3624417" cy="649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2" name="Google Shape;172;p26"/>
          <p:cNvSpPr txBox="1"/>
          <p:nvPr/>
        </p:nvSpPr>
        <p:spPr>
          <a:xfrm>
            <a:off x="853825" y="1534925"/>
            <a:ext cx="74364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457200" algn="ctr"/>
            <a:r>
              <a:rPr lang="en-GB" sz="2000" b="1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 (A, x) = sum (A, 0, x)</a:t>
            </a:r>
            <a:endParaRPr lang="en-GB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sum_ (A, p, q) 	= sum (A, 0, q) - sum (A, 0, p-1) 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sum_ (A, p, q)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	= </a:t>
            </a:r>
            <a:r>
              <a:rPr lang="en-GB" sz="2000" b="1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 (A,  q) - </a:t>
            </a:r>
            <a:r>
              <a:rPr lang="en-GB" sz="2000" b="1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(A, p-1)</a:t>
            </a:r>
          </a:p>
        </p:txBody>
      </p:sp>
      <p:graphicFrame>
        <p:nvGraphicFramePr>
          <p:cNvPr id="174" name="Google Shape;174;p26"/>
          <p:cNvGraphicFramePr/>
          <p:nvPr/>
        </p:nvGraphicFramePr>
        <p:xfrm>
          <a:off x="2436525" y="38583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p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q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" name="Google Shape;175;p26"/>
          <p:cNvSpPr/>
          <p:nvPr/>
        </p:nvSpPr>
        <p:spPr>
          <a:xfrm>
            <a:off x="1208424" y="2798975"/>
            <a:ext cx="6860755" cy="649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26"/>
          <p:cNvCxnSpPr/>
          <p:nvPr/>
        </p:nvCxnSpPr>
        <p:spPr>
          <a:xfrm>
            <a:off x="2436525" y="4514478"/>
            <a:ext cx="140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2436525" y="4708200"/>
            <a:ext cx="329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" name="Google Shape;175;p26">
            <a:extLst>
              <a:ext uri="{FF2B5EF4-FFF2-40B4-BE49-F238E27FC236}">
                <a16:creationId xmlns:a16="http://schemas.microsoft.com/office/drawing/2014/main" id="{3B8A4B99-632D-4B59-A380-351D59419E0F}"/>
              </a:ext>
            </a:extLst>
          </p:cNvPr>
          <p:cNvSpPr/>
          <p:nvPr/>
        </p:nvSpPr>
        <p:spPr>
          <a:xfrm>
            <a:off x="2960872" y="1539674"/>
            <a:ext cx="3624417" cy="649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369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SUM! - Recursion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x+1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" name="Google Shape;184;p27"/>
          <p:cNvSpPr txBox="1"/>
          <p:nvPr/>
        </p:nvSpPr>
        <p:spPr>
          <a:xfrm>
            <a:off x="853825" y="2741750"/>
            <a:ext cx="74364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sum_new (A, x+1)	= sum_new (A, x) + A [x+1]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sum_new (A, q)	= sum_new (A, q-1) + A [q]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7013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6" name="Google Shape;186;p27"/>
          <p:cNvSpPr/>
          <p:nvPr/>
        </p:nvSpPr>
        <p:spPr>
          <a:xfrm>
            <a:off x="32152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7" name="Google Shape;187;p27"/>
          <p:cNvSpPr/>
          <p:nvPr/>
        </p:nvSpPr>
        <p:spPr>
          <a:xfrm>
            <a:off x="37291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8" name="Google Shape;188;p27"/>
          <p:cNvSpPr txBox="1"/>
          <p:nvPr/>
        </p:nvSpPr>
        <p:spPr>
          <a:xfrm>
            <a:off x="1532325" y="2183750"/>
            <a:ext cx="7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 flipH="1">
            <a:off x="2264607" y="1997893"/>
            <a:ext cx="361500" cy="29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2625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1" name="Google Shape;191;p27"/>
          <p:cNvSpPr txBox="1"/>
          <p:nvPr/>
        </p:nvSpPr>
        <p:spPr>
          <a:xfrm>
            <a:off x="4370763" y="2230475"/>
            <a:ext cx="2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11725" y="4383875"/>
            <a:ext cx="17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sum_new(A,3)</a:t>
            </a:r>
            <a:endParaRPr sz="1800">
              <a:solidFill>
                <a:srgbClr val="660000"/>
              </a:solidFill>
            </a:endParaRPr>
          </a:p>
        </p:txBody>
      </p:sp>
      <p:cxnSp>
        <p:nvCxnSpPr>
          <p:cNvPr id="193" name="Google Shape;193;p27"/>
          <p:cNvCxnSpPr>
            <a:stCxn id="192" idx="3"/>
            <a:endCxn id="194" idx="1"/>
          </p:cNvCxnSpPr>
          <p:nvPr/>
        </p:nvCxnSpPr>
        <p:spPr>
          <a:xfrm>
            <a:off x="2106925" y="4614725"/>
            <a:ext cx="3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2436625" y="4383875"/>
            <a:ext cx="17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sum_new(A,2)</a:t>
            </a:r>
            <a:endParaRPr sz="1800">
              <a:solidFill>
                <a:srgbClr val="660000"/>
              </a:solidFill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561525" y="4383875"/>
            <a:ext cx="17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sum_new(A,1)</a:t>
            </a:r>
            <a:endParaRPr sz="1800">
              <a:solidFill>
                <a:srgbClr val="660000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686425" y="4383875"/>
            <a:ext cx="17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rPr>
              <a:t>sum_new(A,0)</a:t>
            </a:r>
            <a:endParaRPr sz="1800">
              <a:solidFill>
                <a:srgbClr val="660000"/>
              </a:solidFill>
            </a:endParaRPr>
          </a:p>
        </p:txBody>
      </p:sp>
      <p:cxnSp>
        <p:nvCxnSpPr>
          <p:cNvPr id="197" name="Google Shape;197;p27"/>
          <p:cNvCxnSpPr>
            <a:stCxn id="194" idx="3"/>
            <a:endCxn id="195" idx="1"/>
          </p:cNvCxnSpPr>
          <p:nvPr/>
        </p:nvCxnSpPr>
        <p:spPr>
          <a:xfrm>
            <a:off x="4231825" y="4614725"/>
            <a:ext cx="3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7"/>
          <p:cNvCxnSpPr>
            <a:stCxn id="195" idx="3"/>
            <a:endCxn id="196" idx="1"/>
          </p:cNvCxnSpPr>
          <p:nvPr/>
        </p:nvCxnSpPr>
        <p:spPr>
          <a:xfrm>
            <a:off x="6356725" y="4614725"/>
            <a:ext cx="3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7"/>
          <p:cNvCxnSpPr/>
          <p:nvPr/>
        </p:nvCxnSpPr>
        <p:spPr>
          <a:xfrm>
            <a:off x="8479625" y="4630175"/>
            <a:ext cx="3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7"/>
          <p:cNvSpPr/>
          <p:nvPr/>
        </p:nvSpPr>
        <p:spPr>
          <a:xfrm>
            <a:off x="1184575" y="3343925"/>
            <a:ext cx="6424200" cy="649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/>
              <a:t>Recursion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</p:txBody>
      </p:sp>
      <p:graphicFrame>
        <p:nvGraphicFramePr>
          <p:cNvPr id="206" name="Google Shape;206;p28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x+1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7" name="Google Shape;207;p28"/>
          <p:cNvSpPr txBox="1"/>
          <p:nvPr/>
        </p:nvSpPr>
        <p:spPr>
          <a:xfrm>
            <a:off x="853825" y="2741750"/>
            <a:ext cx="74364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sum_new (A, q)	= sum_new (A, q-1) + A [q]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sum_new (A , 0)	= A [0]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27013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9" name="Google Shape;209;p28"/>
          <p:cNvSpPr/>
          <p:nvPr/>
        </p:nvSpPr>
        <p:spPr>
          <a:xfrm>
            <a:off x="32152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" name="Google Shape;210;p28"/>
          <p:cNvSpPr/>
          <p:nvPr/>
        </p:nvSpPr>
        <p:spPr>
          <a:xfrm>
            <a:off x="37291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1" name="Google Shape;211;p28"/>
          <p:cNvSpPr txBox="1"/>
          <p:nvPr/>
        </p:nvSpPr>
        <p:spPr>
          <a:xfrm>
            <a:off x="1532325" y="2183750"/>
            <a:ext cx="7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8"/>
          <p:cNvCxnSpPr/>
          <p:nvPr/>
        </p:nvCxnSpPr>
        <p:spPr>
          <a:xfrm rot="10800000" flipH="1">
            <a:off x="2264607" y="1997893"/>
            <a:ext cx="361500" cy="29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8"/>
          <p:cNvSpPr/>
          <p:nvPr/>
        </p:nvSpPr>
        <p:spPr>
          <a:xfrm>
            <a:off x="42625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" name="Google Shape;214;p28"/>
          <p:cNvSpPr txBox="1"/>
          <p:nvPr/>
        </p:nvSpPr>
        <p:spPr>
          <a:xfrm>
            <a:off x="4370763" y="2230475"/>
            <a:ext cx="2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1184575" y="3343925"/>
            <a:ext cx="6424200" cy="1311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3;p28">
            <a:extLst>
              <a:ext uri="{FF2B5EF4-FFF2-40B4-BE49-F238E27FC236}">
                <a16:creationId xmlns:a16="http://schemas.microsoft.com/office/drawing/2014/main" id="{F5EAD67D-230D-4C16-8B64-F6C84F598DAD}"/>
              </a:ext>
            </a:extLst>
          </p:cNvPr>
          <p:cNvSpPr txBox="1"/>
          <p:nvPr/>
        </p:nvSpPr>
        <p:spPr>
          <a:xfrm>
            <a:off x="7717048" y="4031188"/>
            <a:ext cx="1363159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Base case</a:t>
            </a:r>
            <a:endParaRPr sz="2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03;p28">
            <a:extLst>
              <a:ext uri="{FF2B5EF4-FFF2-40B4-BE49-F238E27FC236}">
                <a16:creationId xmlns:a16="http://schemas.microsoft.com/office/drawing/2014/main" id="{C39DABCF-BE5C-481C-B791-4731256BEC20}"/>
              </a:ext>
            </a:extLst>
          </p:cNvPr>
          <p:cNvSpPr txBox="1"/>
          <p:nvPr/>
        </p:nvSpPr>
        <p:spPr>
          <a:xfrm>
            <a:off x="7717047" y="3386450"/>
            <a:ext cx="1363159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Recursion</a:t>
            </a:r>
            <a:endParaRPr sz="2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/>
              <a:t>Recursion</a:t>
            </a:r>
            <a:endParaRPr lang="en-GB" dirty="0"/>
          </a:p>
        </p:txBody>
      </p:sp>
      <p:graphicFrame>
        <p:nvGraphicFramePr>
          <p:cNvPr id="221" name="Google Shape;221;p29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x+1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2" name="Google Shape;222;p29"/>
          <p:cNvSpPr txBox="1"/>
          <p:nvPr/>
        </p:nvSpPr>
        <p:spPr>
          <a:xfrm>
            <a:off x="853825" y="2868700"/>
            <a:ext cx="74364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function sum_new (A, x)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if x &lt; 0, return 0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else return sum_new (A,  x-1) + A[x]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27013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4" name="Google Shape;224;p29"/>
          <p:cNvSpPr/>
          <p:nvPr/>
        </p:nvSpPr>
        <p:spPr>
          <a:xfrm>
            <a:off x="3215263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5" name="Google Shape;225;p29"/>
          <p:cNvSpPr/>
          <p:nvPr/>
        </p:nvSpPr>
        <p:spPr>
          <a:xfrm>
            <a:off x="37291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6" name="Google Shape;226;p29"/>
          <p:cNvSpPr txBox="1"/>
          <p:nvPr/>
        </p:nvSpPr>
        <p:spPr>
          <a:xfrm>
            <a:off x="1532325" y="2183750"/>
            <a:ext cx="7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9"/>
          <p:cNvCxnSpPr/>
          <p:nvPr/>
        </p:nvCxnSpPr>
        <p:spPr>
          <a:xfrm rot="10800000" flipH="1">
            <a:off x="2264607" y="1997893"/>
            <a:ext cx="361500" cy="29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29"/>
          <p:cNvSpPr/>
          <p:nvPr/>
        </p:nvSpPr>
        <p:spPr>
          <a:xfrm>
            <a:off x="4262575" y="1997850"/>
            <a:ext cx="464775" cy="227225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9" name="Google Shape;229;p29"/>
          <p:cNvSpPr txBox="1"/>
          <p:nvPr/>
        </p:nvSpPr>
        <p:spPr>
          <a:xfrm>
            <a:off x="4370763" y="2230475"/>
            <a:ext cx="2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lang="en-GB" dirty="0"/>
          </a:p>
        </p:txBody>
      </p:sp>
      <p:graphicFrame>
        <p:nvGraphicFramePr>
          <p:cNvPr id="235" name="Google Shape;235;p30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p30"/>
          <p:cNvGraphicFramePr/>
          <p:nvPr/>
        </p:nvGraphicFramePr>
        <p:xfrm>
          <a:off x="2436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7" name="Google Shape;237;p30"/>
          <p:cNvCxnSpPr/>
          <p:nvPr/>
        </p:nvCxnSpPr>
        <p:spPr>
          <a:xfrm>
            <a:off x="2436550" y="2102028"/>
            <a:ext cx="510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2678900" y="2100269"/>
            <a:ext cx="0" cy="1371600"/>
          </a:xfrm>
          <a:prstGeom prst="straightConnector1">
            <a:avLst/>
          </a:prstGeom>
          <a:noFill/>
          <a:ln w="19050" cap="flat" cmpd="sng">
            <a:solidFill>
              <a:srgbClr val="31394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30"/>
          <p:cNvCxnSpPr/>
          <p:nvPr/>
        </p:nvCxnSpPr>
        <p:spPr>
          <a:xfrm>
            <a:off x="2436550" y="2254434"/>
            <a:ext cx="94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3170662" y="2252675"/>
            <a:ext cx="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2436550" y="2406834"/>
            <a:ext cx="14235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3607840" y="2405075"/>
            <a:ext cx="0" cy="1066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" name="Google Shape;243;p30"/>
          <p:cNvSpPr txBox="1"/>
          <p:nvPr/>
        </p:nvSpPr>
        <p:spPr>
          <a:xfrm>
            <a:off x="1189425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26789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1)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4243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246" name="Google Shape;246;p30"/>
          <p:cNvCxnSpPr>
            <a:stCxn id="243" idx="0"/>
          </p:cNvCxnSpPr>
          <p:nvPr/>
        </p:nvCxnSpPr>
        <p:spPr>
          <a:xfrm rot="10800000" flipH="1">
            <a:off x="1971675" y="3632550"/>
            <a:ext cx="675000" cy="6537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30"/>
          <p:cNvCxnSpPr>
            <a:stCxn id="244" idx="0"/>
          </p:cNvCxnSpPr>
          <p:nvPr/>
        </p:nvCxnSpPr>
        <p:spPr>
          <a:xfrm rot="10800000">
            <a:off x="3129050" y="3654150"/>
            <a:ext cx="332100" cy="632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0"/>
          <p:cNvCxnSpPr>
            <a:stCxn id="245" idx="0"/>
          </p:cNvCxnSpPr>
          <p:nvPr/>
        </p:nvCxnSpPr>
        <p:spPr>
          <a:xfrm rot="10800000">
            <a:off x="3589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0"/>
          <p:cNvSpPr/>
          <p:nvPr/>
        </p:nvSpPr>
        <p:spPr>
          <a:xfrm rot="-2700000">
            <a:off x="6817476" y="3784081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7029450" y="3943350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sum_A</a:t>
            </a:r>
            <a:endParaRPr b="1"/>
          </a:p>
        </p:txBody>
      </p:sp>
      <p:sp>
        <p:nvSpPr>
          <p:cNvPr id="251" name="Google Shape;251;p30"/>
          <p:cNvSpPr/>
          <p:nvPr/>
        </p:nvSpPr>
        <p:spPr>
          <a:xfrm rot="-2700000">
            <a:off x="6817476" y="1985418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7029450" y="2144688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b="1" dirty="0"/>
          </a:p>
        </p:txBody>
      </p:sp>
      <p:graphicFrame>
        <p:nvGraphicFramePr>
          <p:cNvPr id="258" name="Google Shape;258;p31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31"/>
          <p:cNvGraphicFramePr/>
          <p:nvPr/>
        </p:nvGraphicFramePr>
        <p:xfrm>
          <a:off x="2436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0" name="Google Shape;260;p31"/>
          <p:cNvSpPr txBox="1"/>
          <p:nvPr/>
        </p:nvSpPr>
        <p:spPr>
          <a:xfrm>
            <a:off x="1189425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26789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1)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4243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263" name="Google Shape;263;p31"/>
          <p:cNvCxnSpPr>
            <a:stCxn id="260" idx="0"/>
          </p:cNvCxnSpPr>
          <p:nvPr/>
        </p:nvCxnSpPr>
        <p:spPr>
          <a:xfrm rot="10800000" flipH="1">
            <a:off x="1971675" y="3632550"/>
            <a:ext cx="675000" cy="6537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31"/>
          <p:cNvCxnSpPr>
            <a:stCxn id="261" idx="0"/>
          </p:cNvCxnSpPr>
          <p:nvPr/>
        </p:nvCxnSpPr>
        <p:spPr>
          <a:xfrm rot="10800000">
            <a:off x="3129050" y="3654150"/>
            <a:ext cx="332100" cy="632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1"/>
          <p:cNvCxnSpPr>
            <a:stCxn id="262" idx="0"/>
          </p:cNvCxnSpPr>
          <p:nvPr/>
        </p:nvCxnSpPr>
        <p:spPr>
          <a:xfrm rot="10800000">
            <a:off x="3589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31"/>
          <p:cNvSpPr txBox="1"/>
          <p:nvPr/>
        </p:nvSpPr>
        <p:spPr>
          <a:xfrm>
            <a:off x="5168500" y="2145300"/>
            <a:ext cx="3897000" cy="975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(A, q)  = </a:t>
            </a: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(A, q-1) + A [q]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 , 0)  = A [0]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algorithms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2050" y="1317325"/>
            <a:ext cx="8379900" cy="11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/>
              <a:t>Algorithmic </a:t>
            </a:r>
            <a:r>
              <a:rPr lang="en" sz="3200"/>
              <a:t>Programming</a:t>
            </a:r>
            <a:endParaRPr sz="32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2292875"/>
            <a:ext cx="3025900" cy="23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l="2029" r="4895"/>
          <a:stretch/>
        </p:blipFill>
        <p:spPr>
          <a:xfrm>
            <a:off x="4837800" y="2272363"/>
            <a:ext cx="4172750" cy="25106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045850" y="4648025"/>
            <a:ext cx="169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Simple problem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841675" y="4648025"/>
            <a:ext cx="201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Complex problem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b="1" dirty="0"/>
          </a:p>
        </p:txBody>
      </p:sp>
      <p:graphicFrame>
        <p:nvGraphicFramePr>
          <p:cNvPr id="272" name="Google Shape;272;p32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3" name="Google Shape;273;p32"/>
          <p:cNvGraphicFramePr/>
          <p:nvPr/>
        </p:nvGraphicFramePr>
        <p:xfrm>
          <a:off x="2436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4" name="Google Shape;274;p32"/>
          <p:cNvCxnSpPr/>
          <p:nvPr/>
        </p:nvCxnSpPr>
        <p:spPr>
          <a:xfrm>
            <a:off x="2678900" y="2100269"/>
            <a:ext cx="0" cy="1371600"/>
          </a:xfrm>
          <a:prstGeom prst="straightConnector1">
            <a:avLst/>
          </a:prstGeom>
          <a:noFill/>
          <a:ln w="19050" cap="flat" cmpd="sng">
            <a:solidFill>
              <a:srgbClr val="31394D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75" name="Google Shape;275;p32"/>
          <p:cNvSpPr txBox="1"/>
          <p:nvPr/>
        </p:nvSpPr>
        <p:spPr>
          <a:xfrm>
            <a:off x="1189425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26789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1)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4243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278" name="Google Shape;278;p32"/>
          <p:cNvCxnSpPr>
            <a:stCxn id="275" idx="0"/>
          </p:cNvCxnSpPr>
          <p:nvPr/>
        </p:nvCxnSpPr>
        <p:spPr>
          <a:xfrm rot="10800000" flipH="1">
            <a:off x="1971675" y="3632550"/>
            <a:ext cx="675000" cy="6537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32"/>
          <p:cNvCxnSpPr>
            <a:stCxn id="276" idx="0"/>
          </p:cNvCxnSpPr>
          <p:nvPr/>
        </p:nvCxnSpPr>
        <p:spPr>
          <a:xfrm rot="10800000">
            <a:off x="3129050" y="3654150"/>
            <a:ext cx="332100" cy="632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2"/>
          <p:cNvCxnSpPr>
            <a:stCxn id="277" idx="0"/>
          </p:cNvCxnSpPr>
          <p:nvPr/>
        </p:nvCxnSpPr>
        <p:spPr>
          <a:xfrm rot="10800000">
            <a:off x="3589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32"/>
          <p:cNvSpPr txBox="1"/>
          <p:nvPr/>
        </p:nvSpPr>
        <p:spPr>
          <a:xfrm>
            <a:off x="5168500" y="2145300"/>
            <a:ext cx="3897000" cy="975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(A, q) = </a:t>
            </a: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(A, q-1) + A [q]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u="sng" dirty="0">
                <a:latin typeface="Roboto"/>
                <a:ea typeface="Roboto"/>
                <a:cs typeface="Roboto"/>
                <a:sym typeface="Roboto"/>
              </a:rPr>
              <a:t> (A , 0)  = A [0]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b="1" dirty="0"/>
          </a:p>
        </p:txBody>
      </p:sp>
      <p:graphicFrame>
        <p:nvGraphicFramePr>
          <p:cNvPr id="287" name="Google Shape;287;p33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8" name="Google Shape;288;p33"/>
          <p:cNvGraphicFramePr/>
          <p:nvPr/>
        </p:nvGraphicFramePr>
        <p:xfrm>
          <a:off x="2436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89" name="Google Shape;289;p33"/>
          <p:cNvCxnSpPr/>
          <p:nvPr/>
        </p:nvCxnSpPr>
        <p:spPr>
          <a:xfrm>
            <a:off x="2678900" y="2100269"/>
            <a:ext cx="0" cy="1371600"/>
          </a:xfrm>
          <a:prstGeom prst="straightConnector1">
            <a:avLst/>
          </a:prstGeom>
          <a:noFill/>
          <a:ln w="19050" cap="flat" cmpd="sng">
            <a:solidFill>
              <a:srgbClr val="31394D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290" name="Google Shape;290;p33"/>
          <p:cNvCxnSpPr/>
          <p:nvPr/>
        </p:nvCxnSpPr>
        <p:spPr>
          <a:xfrm rot="10800000" flipH="1">
            <a:off x="2764625" y="2089700"/>
            <a:ext cx="417900" cy="112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1" name="Google Shape;291;p33"/>
          <p:cNvCxnSpPr/>
          <p:nvPr/>
        </p:nvCxnSpPr>
        <p:spPr>
          <a:xfrm>
            <a:off x="2978950" y="2636050"/>
            <a:ext cx="192900" cy="835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33"/>
          <p:cNvSpPr txBox="1"/>
          <p:nvPr/>
        </p:nvSpPr>
        <p:spPr>
          <a:xfrm>
            <a:off x="1189425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26789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1)</a:t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4243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295" name="Google Shape;295;p33"/>
          <p:cNvCxnSpPr>
            <a:stCxn id="292" idx="0"/>
          </p:cNvCxnSpPr>
          <p:nvPr/>
        </p:nvCxnSpPr>
        <p:spPr>
          <a:xfrm rot="10800000" flipH="1">
            <a:off x="1971675" y="3632550"/>
            <a:ext cx="675000" cy="6537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3"/>
          <p:cNvCxnSpPr>
            <a:stCxn id="293" idx="0"/>
          </p:cNvCxnSpPr>
          <p:nvPr/>
        </p:nvCxnSpPr>
        <p:spPr>
          <a:xfrm rot="10800000">
            <a:off x="3129050" y="3654150"/>
            <a:ext cx="332100" cy="632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3"/>
          <p:cNvCxnSpPr>
            <a:stCxn id="294" idx="0"/>
          </p:cNvCxnSpPr>
          <p:nvPr/>
        </p:nvCxnSpPr>
        <p:spPr>
          <a:xfrm rot="10800000">
            <a:off x="3589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5168500" y="2145300"/>
            <a:ext cx="3897000" cy="975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u="sng" dirty="0">
                <a:latin typeface="Roboto"/>
                <a:ea typeface="Roboto"/>
                <a:cs typeface="Roboto"/>
                <a:sym typeface="Roboto"/>
              </a:rPr>
              <a:t> (A, q) = </a:t>
            </a:r>
            <a:r>
              <a:rPr lang="en-US" sz="1500" u="sng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u="sng" dirty="0">
                <a:latin typeface="Roboto"/>
                <a:ea typeface="Roboto"/>
                <a:cs typeface="Roboto"/>
                <a:sym typeface="Roboto"/>
              </a:rPr>
              <a:t> (A, q-1) + A [q]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 , 0)  = A [0]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b="1" dirty="0"/>
          </a:p>
        </p:txBody>
      </p:sp>
      <p:graphicFrame>
        <p:nvGraphicFramePr>
          <p:cNvPr id="304" name="Google Shape;304;p34"/>
          <p:cNvGraphicFramePr/>
          <p:nvPr/>
        </p:nvGraphicFramePr>
        <p:xfrm>
          <a:off x="2436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5" name="Google Shape;305;p34"/>
          <p:cNvGraphicFramePr/>
          <p:nvPr/>
        </p:nvGraphicFramePr>
        <p:xfrm>
          <a:off x="2436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6" name="Google Shape;306;p34"/>
          <p:cNvCxnSpPr/>
          <p:nvPr/>
        </p:nvCxnSpPr>
        <p:spPr>
          <a:xfrm>
            <a:off x="2678900" y="2100269"/>
            <a:ext cx="0" cy="1371600"/>
          </a:xfrm>
          <a:prstGeom prst="straightConnector1">
            <a:avLst/>
          </a:prstGeom>
          <a:noFill/>
          <a:ln w="19050" cap="flat" cmpd="sng">
            <a:solidFill>
              <a:srgbClr val="31394D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07" name="Google Shape;307;p34"/>
          <p:cNvCxnSpPr/>
          <p:nvPr/>
        </p:nvCxnSpPr>
        <p:spPr>
          <a:xfrm rot="10800000" flipH="1">
            <a:off x="2764625" y="2089700"/>
            <a:ext cx="417900" cy="112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8" name="Google Shape;308;p34"/>
          <p:cNvCxnSpPr/>
          <p:nvPr/>
        </p:nvCxnSpPr>
        <p:spPr>
          <a:xfrm>
            <a:off x="2978950" y="2636050"/>
            <a:ext cx="192900" cy="835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34"/>
          <p:cNvSpPr txBox="1"/>
          <p:nvPr/>
        </p:nvSpPr>
        <p:spPr>
          <a:xfrm>
            <a:off x="1189425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26789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1)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4243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312" name="Google Shape;312;p34"/>
          <p:cNvCxnSpPr>
            <a:stCxn id="309" idx="0"/>
          </p:cNvCxnSpPr>
          <p:nvPr/>
        </p:nvCxnSpPr>
        <p:spPr>
          <a:xfrm rot="10800000" flipH="1">
            <a:off x="1971675" y="3632550"/>
            <a:ext cx="675000" cy="6537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4"/>
          <p:cNvCxnSpPr>
            <a:stCxn id="310" idx="0"/>
          </p:cNvCxnSpPr>
          <p:nvPr/>
        </p:nvCxnSpPr>
        <p:spPr>
          <a:xfrm rot="10800000">
            <a:off x="3129050" y="3654150"/>
            <a:ext cx="332100" cy="632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4"/>
          <p:cNvCxnSpPr>
            <a:stCxn id="311" idx="0"/>
          </p:cNvCxnSpPr>
          <p:nvPr/>
        </p:nvCxnSpPr>
        <p:spPr>
          <a:xfrm rot="10800000">
            <a:off x="3589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4"/>
          <p:cNvSpPr txBox="1"/>
          <p:nvPr/>
        </p:nvSpPr>
        <p:spPr>
          <a:xfrm>
            <a:off x="5168500" y="2145300"/>
            <a:ext cx="3897000" cy="975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u="sng" dirty="0">
                <a:latin typeface="Roboto"/>
                <a:ea typeface="Roboto"/>
                <a:cs typeface="Roboto"/>
                <a:sym typeface="Roboto"/>
              </a:rPr>
              <a:t> (A, q) = </a:t>
            </a:r>
            <a:r>
              <a:rPr lang="en-US" sz="1500" u="sng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u="sng" dirty="0">
                <a:latin typeface="Roboto"/>
                <a:ea typeface="Roboto"/>
                <a:cs typeface="Roboto"/>
                <a:sym typeface="Roboto"/>
              </a:rPr>
              <a:t> (A, q-1) + A [q]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sum_new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(A , 0)  = A [0]</a:t>
            </a:r>
          </a:p>
        </p:txBody>
      </p:sp>
      <p:cxnSp>
        <p:nvCxnSpPr>
          <p:cNvPr id="316" name="Google Shape;316;p34"/>
          <p:cNvCxnSpPr/>
          <p:nvPr/>
        </p:nvCxnSpPr>
        <p:spPr>
          <a:xfrm rot="10800000" flipH="1">
            <a:off x="3221825" y="2089700"/>
            <a:ext cx="417900" cy="1125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7" name="Google Shape;317;p34"/>
          <p:cNvCxnSpPr/>
          <p:nvPr/>
        </p:nvCxnSpPr>
        <p:spPr>
          <a:xfrm>
            <a:off x="3436150" y="2636050"/>
            <a:ext cx="192900" cy="835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34"/>
          <p:cNvSpPr/>
          <p:nvPr/>
        </p:nvSpPr>
        <p:spPr>
          <a:xfrm rot="-2700000">
            <a:off x="6817476" y="3784081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7029450" y="3943350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sum_A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the SUM! - </a:t>
            </a:r>
            <a:r>
              <a:rPr lang="en-US" dirty="0" err="1"/>
              <a:t>Memoization</a:t>
            </a:r>
            <a:endParaRPr b="1" dirty="0"/>
          </a:p>
        </p:txBody>
      </p:sp>
      <p:graphicFrame>
        <p:nvGraphicFramePr>
          <p:cNvPr id="325" name="Google Shape;325;p35"/>
          <p:cNvGraphicFramePr/>
          <p:nvPr/>
        </p:nvGraphicFramePr>
        <p:xfrm>
          <a:off x="150550" y="1524125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6" name="Google Shape;326;p35"/>
          <p:cNvGraphicFramePr/>
          <p:nvPr/>
        </p:nvGraphicFramePr>
        <p:xfrm>
          <a:off x="150525" y="32731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5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27" name="Google Shape;327;p35"/>
          <p:cNvCxnSpPr/>
          <p:nvPr/>
        </p:nvCxnSpPr>
        <p:spPr>
          <a:xfrm>
            <a:off x="392900" y="2100269"/>
            <a:ext cx="0" cy="1371600"/>
          </a:xfrm>
          <a:prstGeom prst="straightConnector1">
            <a:avLst/>
          </a:prstGeom>
          <a:noFill/>
          <a:ln w="19050" cap="flat" cmpd="sng">
            <a:solidFill>
              <a:srgbClr val="31394D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28" name="Google Shape;328;p35"/>
          <p:cNvCxnSpPr/>
          <p:nvPr/>
        </p:nvCxnSpPr>
        <p:spPr>
          <a:xfrm rot="10800000" flipH="1">
            <a:off x="478625" y="2089700"/>
            <a:ext cx="417900" cy="112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9" name="Google Shape;329;p35"/>
          <p:cNvCxnSpPr/>
          <p:nvPr/>
        </p:nvCxnSpPr>
        <p:spPr>
          <a:xfrm>
            <a:off x="692950" y="2636050"/>
            <a:ext cx="192900" cy="835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" name="Google Shape;330;p35"/>
          <p:cNvSpPr txBox="1"/>
          <p:nvPr/>
        </p:nvSpPr>
        <p:spPr>
          <a:xfrm>
            <a:off x="198825" y="4286250"/>
            <a:ext cx="143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0)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1957400" y="42862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sum_new (A, 2)</a:t>
            </a:r>
            <a:endParaRPr/>
          </a:p>
        </p:txBody>
      </p:sp>
      <p:cxnSp>
        <p:nvCxnSpPr>
          <p:cNvPr id="332" name="Google Shape;332;p35"/>
          <p:cNvCxnSpPr>
            <a:stCxn id="330" idx="0"/>
          </p:cNvCxnSpPr>
          <p:nvPr/>
        </p:nvCxnSpPr>
        <p:spPr>
          <a:xfrm rot="10800000">
            <a:off x="420225" y="3611250"/>
            <a:ext cx="496500" cy="675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35"/>
          <p:cNvCxnSpPr>
            <a:stCxn id="331" idx="0"/>
          </p:cNvCxnSpPr>
          <p:nvPr/>
        </p:nvCxnSpPr>
        <p:spPr>
          <a:xfrm rot="10800000">
            <a:off x="1303850" y="3643350"/>
            <a:ext cx="1435800" cy="642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35"/>
          <p:cNvSpPr txBox="1"/>
          <p:nvPr/>
        </p:nvSpPr>
        <p:spPr>
          <a:xfrm>
            <a:off x="1663300" y="2145300"/>
            <a:ext cx="3897000" cy="975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Roboto"/>
                <a:ea typeface="Roboto"/>
                <a:cs typeface="Roboto"/>
                <a:sym typeface="Roboto"/>
              </a:rPr>
              <a:t>sum_new (A, q)	  = sum_new (A, q-1) + A [q]</a:t>
            </a:r>
            <a:endParaRPr sz="15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sum_new (A , 0)  = A [0]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35"/>
          <p:cNvCxnSpPr/>
          <p:nvPr/>
        </p:nvCxnSpPr>
        <p:spPr>
          <a:xfrm rot="10800000" flipH="1">
            <a:off x="935825" y="2089700"/>
            <a:ext cx="417900" cy="1125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6" name="Google Shape;336;p35"/>
          <p:cNvCxnSpPr/>
          <p:nvPr/>
        </p:nvCxnSpPr>
        <p:spPr>
          <a:xfrm>
            <a:off x="1150150" y="2636050"/>
            <a:ext cx="192900" cy="835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5"/>
          <p:cNvSpPr/>
          <p:nvPr/>
        </p:nvSpPr>
        <p:spPr>
          <a:xfrm rot="-2700000">
            <a:off x="4531476" y="3784081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743450" y="3943350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sum_A</a:t>
            </a:r>
            <a:endParaRPr b="1"/>
          </a:p>
        </p:txBody>
      </p:sp>
      <p:sp>
        <p:nvSpPr>
          <p:cNvPr id="339" name="Google Shape;339;p35"/>
          <p:cNvSpPr txBox="1"/>
          <p:nvPr/>
        </p:nvSpPr>
        <p:spPr>
          <a:xfrm>
            <a:off x="5772150" y="1524125"/>
            <a:ext cx="3280500" cy="15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function sum_new (A, x)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if x &lt; 0, return 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else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    return sum_new(A, x-1) + A[x]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5772150" y="3429125"/>
            <a:ext cx="3280500" cy="15165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function sum_new (</a:t>
            </a:r>
            <a:r>
              <a:rPr lang="en" sz="1500" b="1" dirty="0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, x)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    if x &lt; 0, return 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   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                return </a:t>
            </a:r>
            <a:r>
              <a:rPr lang="en" sz="1500" b="1" dirty="0">
                <a:latin typeface="Roboto"/>
                <a:ea typeface="Roboto"/>
                <a:cs typeface="Roboto"/>
                <a:sym typeface="Roboto"/>
              </a:rPr>
              <a:t>sum_A[x]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7392150" y="3130925"/>
            <a:ext cx="192900" cy="207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7" name="Google Shape;347;p36"/>
          <p:cNvSpPr txBox="1"/>
          <p:nvPr/>
        </p:nvSpPr>
        <p:spPr>
          <a:xfrm>
            <a:off x="789125" y="2882225"/>
            <a:ext cx="3325800" cy="1928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Q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array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Calculate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sum_A</a:t>
            </a:r>
            <a:endParaRPr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For each query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Read integers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= sum_ ( A, p, q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5029106" y="2882225"/>
            <a:ext cx="3803100" cy="19284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function sum_ (sum_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A, p, q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return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sum_new( sum_A,p) - 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                                    sum_new(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, q)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function sum_new(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x)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if... x &lt; 0, return 0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else... return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36"/>
          <p:cNvCxnSpPr/>
          <p:nvPr/>
        </p:nvCxnSpPr>
        <p:spPr>
          <a:xfrm rot="10800000" flipH="1">
            <a:off x="3360863" y="3250775"/>
            <a:ext cx="1735200" cy="1125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36"/>
          <p:cNvSpPr txBox="1"/>
          <p:nvPr/>
        </p:nvSpPr>
        <p:spPr>
          <a:xfrm>
            <a:off x="5399500" y="1556875"/>
            <a:ext cx="332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b="1" i="1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	-&gt; O(1)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- 1 + </a:t>
            </a: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	-&gt; O(1)	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507875" y="1556875"/>
            <a:ext cx="40407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400" b="1" dirty="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+ (Qx2)    -&gt;  O(Q)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 N + 1 + </a:t>
            </a:r>
            <a:r>
              <a:rPr lang="en" sz="2400" b="1" dirty="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N   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-&gt;  O(N)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42;p23">
            <a:extLst>
              <a:ext uri="{FF2B5EF4-FFF2-40B4-BE49-F238E27FC236}">
                <a16:creationId xmlns:a16="http://schemas.microsoft.com/office/drawing/2014/main" id="{00563A67-276C-419B-87D6-0B5C09DD88FF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612799" y="4279658"/>
            <a:ext cx="350890" cy="219967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43;p23">
            <a:extLst>
              <a:ext uri="{FF2B5EF4-FFF2-40B4-BE49-F238E27FC236}">
                <a16:creationId xmlns:a16="http://schemas.microsoft.com/office/drawing/2014/main" id="{1DC5C10F-5E8C-4AE0-AA90-FCD414ECCBB6}"/>
              </a:ext>
            </a:extLst>
          </p:cNvPr>
          <p:cNvSpPr txBox="1"/>
          <p:nvPr/>
        </p:nvSpPr>
        <p:spPr>
          <a:xfrm rot="-5400000">
            <a:off x="114799" y="42995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0" name="Google Shape;142;p23">
            <a:extLst>
              <a:ext uri="{FF2B5EF4-FFF2-40B4-BE49-F238E27FC236}">
                <a16:creationId xmlns:a16="http://schemas.microsoft.com/office/drawing/2014/main" id="{344679C3-5A2C-4840-9BAD-D8789E5C850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12799" y="3366358"/>
            <a:ext cx="350890" cy="251137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43;p23">
            <a:extLst>
              <a:ext uri="{FF2B5EF4-FFF2-40B4-BE49-F238E27FC236}">
                <a16:creationId xmlns:a16="http://schemas.microsoft.com/office/drawing/2014/main" id="{730CA8CE-B733-469E-BE6E-D97EAEE3DEFB}"/>
              </a:ext>
            </a:extLst>
          </p:cNvPr>
          <p:cNvSpPr txBox="1"/>
          <p:nvPr/>
        </p:nvSpPr>
        <p:spPr>
          <a:xfrm rot="-5400000">
            <a:off x="-164951" y="3166258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6" name="Google Shape;143;p23">
            <a:extLst>
              <a:ext uri="{FF2B5EF4-FFF2-40B4-BE49-F238E27FC236}">
                <a16:creationId xmlns:a16="http://schemas.microsoft.com/office/drawing/2014/main" id="{7DC0F8B1-965A-4EDC-B358-8DF0CB31ED22}"/>
              </a:ext>
            </a:extLst>
          </p:cNvPr>
          <p:cNvSpPr txBox="1"/>
          <p:nvPr/>
        </p:nvSpPr>
        <p:spPr>
          <a:xfrm rot="-5400000">
            <a:off x="7977325" y="2993125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dirty="0">
              <a:highlight>
                <a:srgbClr val="FFFF00"/>
              </a:highlight>
            </a:endParaRPr>
          </a:p>
        </p:txBody>
      </p:sp>
      <p:cxnSp>
        <p:nvCxnSpPr>
          <p:cNvPr id="17" name="Google Shape;142;p23">
            <a:extLst>
              <a:ext uri="{FF2B5EF4-FFF2-40B4-BE49-F238E27FC236}">
                <a16:creationId xmlns:a16="http://schemas.microsoft.com/office/drawing/2014/main" id="{822B13CD-B13A-4906-B1DD-FC11B4B7A540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7828547" y="3193225"/>
            <a:ext cx="526328" cy="173133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SUM! - Summary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First brute force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Then find issue – Multi variable</a:t>
            </a: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Convert to single variable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DP – Recursion + </a:t>
            </a:r>
            <a:r>
              <a:rPr lang="en-US" sz="2400" dirty="0" err="1"/>
              <a:t>Memoization</a:t>
            </a:r>
            <a:r>
              <a:rPr lang="en-US" sz="2400" dirty="0"/>
              <a:t> (Bottom Up)</a:t>
            </a:r>
            <a:endParaRPr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 - Hints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Think of </a:t>
            </a:r>
            <a:r>
              <a:rPr lang="en" sz="2400" b="1"/>
              <a:t>complexity as numbers</a:t>
            </a:r>
            <a:r>
              <a:rPr lang="en" sz="2400"/>
              <a:t> instead of big-O.</a:t>
            </a: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Look at constraints </a:t>
            </a:r>
            <a:r>
              <a:rPr lang="en" sz="2400" dirty="0"/>
              <a:t>to get an idea about the answer.</a:t>
            </a: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If you don’t understand the question </a:t>
            </a:r>
            <a:r>
              <a:rPr lang="en" sz="2400" b="1" dirty="0"/>
              <a:t>look at the sample</a:t>
            </a:r>
            <a:r>
              <a:rPr lang="en" sz="2400" dirty="0"/>
              <a:t>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8250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crushers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Greedy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Crushers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368" name="Google Shape;368;p39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" name="Google Shape;369;p39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9"/>
          <p:cNvSpPr txBox="1">
            <a:spLocks noGrp="1"/>
          </p:cNvSpPr>
          <p:nvPr>
            <p:ph type="body" idx="1"/>
          </p:nvPr>
        </p:nvSpPr>
        <p:spPr>
          <a:xfrm>
            <a:off x="311700" y="2380875"/>
            <a:ext cx="85890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Sort the students from lowest to highest marks.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Give 1 candy to the student with lowest mark. ( </a:t>
            </a:r>
            <a:r>
              <a:rPr lang="en" sz="2000" i="1" dirty="0">
                <a:solidFill>
                  <a:srgbClr val="CC4125"/>
                </a:solidFill>
              </a:rPr>
              <a:t>c = 1 </a:t>
            </a:r>
            <a:r>
              <a:rPr lang="en" sz="2000" dirty="0"/>
              <a:t>)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Then go to the next student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If he / she has higher marks then give one more candy than the previous student. ( </a:t>
            </a:r>
            <a:r>
              <a:rPr lang="en" sz="2000" i="1" dirty="0">
                <a:solidFill>
                  <a:srgbClr val="CC4125"/>
                </a:solidFill>
              </a:rPr>
              <a:t>c = c+1 </a:t>
            </a:r>
            <a:r>
              <a:rPr lang="en" sz="2000" dirty="0"/>
              <a:t>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If not (i.e: same marks) then give the same number of candies. (</a:t>
            </a:r>
            <a:r>
              <a:rPr lang="en" sz="2000" i="1" dirty="0">
                <a:solidFill>
                  <a:srgbClr val="CC0000"/>
                </a:solidFill>
              </a:rPr>
              <a:t>c</a:t>
            </a:r>
            <a:r>
              <a:rPr lang="en" sz="2000" dirty="0"/>
              <a:t>)</a:t>
            </a:r>
            <a:endParaRPr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Crushers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376" name="Google Shape;376;p40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7" name="Google Shape;377;p40"/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candy 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5257700" y="1355475"/>
            <a:ext cx="33258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function candy(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Sort(A)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One candy to lowest mark (c=1)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Initialize total = c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for marks m in A except lowest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        If m &gt; previous mark: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                Add one candy to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c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        Else… Keep c same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        Add c to total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total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9" name="Google Shape;379;p40"/>
          <p:cNvCxnSpPr>
            <a:endCxn id="378" idx="1"/>
          </p:cNvCxnSpPr>
          <p:nvPr/>
        </p:nvCxnSpPr>
        <p:spPr>
          <a:xfrm rot="10800000" flipH="1">
            <a:off x="3013700" y="3006825"/>
            <a:ext cx="2244000" cy="1212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5248475" y="4858212"/>
            <a:ext cx="38373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 : Always use built-in function if possible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1598475" y="2202688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7967138" y="1693050"/>
            <a:ext cx="2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p40"/>
          <p:cNvCxnSpPr>
            <a:stCxn id="382" idx="1"/>
          </p:cNvCxnSpPr>
          <p:nvPr/>
        </p:nvCxnSpPr>
        <p:spPr>
          <a:xfrm rot="10800000">
            <a:off x="6308738" y="1828350"/>
            <a:ext cx="1658400" cy="6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programming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82050" y="1317325"/>
            <a:ext cx="8379900" cy="11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Algorithmic </a:t>
            </a:r>
            <a:r>
              <a:rPr lang="en" sz="4000" b="1"/>
              <a:t>Programming</a:t>
            </a:r>
            <a:endParaRPr sz="4000" b="1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49" y="2119975"/>
            <a:ext cx="4636701" cy="29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89" name="Google Shape;389;p41"/>
          <p:cNvSpPr txBox="1"/>
          <p:nvPr/>
        </p:nvSpPr>
        <p:spPr>
          <a:xfrm>
            <a:off x="1044775" y="2882225"/>
            <a:ext cx="3070200" cy="1928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candy 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5029101" y="2882225"/>
            <a:ext cx="3423000" cy="19284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function candy(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Sort(A)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Initialize variables (total, c)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for marks m in A except lowest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           If… Else… Then…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total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1" name="Google Shape;391;p41"/>
          <p:cNvCxnSpPr>
            <a:endCxn id="390" idx="1"/>
          </p:cNvCxnSpPr>
          <p:nvPr/>
        </p:nvCxnSpPr>
        <p:spPr>
          <a:xfrm rot="10800000" flipH="1">
            <a:off x="3265101" y="3846425"/>
            <a:ext cx="1764000" cy="412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41"/>
          <p:cNvSpPr txBox="1"/>
          <p:nvPr/>
        </p:nvSpPr>
        <p:spPr>
          <a:xfrm>
            <a:off x="5029000" y="1585925"/>
            <a:ext cx="3942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2N + N log N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-&gt; O(N log N)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- 2		       -&gt; O(1)	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311725" y="1585925"/>
            <a:ext cx="3942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 T (N log N) -&gt; O(TN log N)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Mem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– N	   -&gt; O(N)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4" name="Google Shape;394;p41"/>
          <p:cNvCxnSpPr>
            <a:stCxn id="395" idx="0"/>
          </p:cNvCxnSpPr>
          <p:nvPr/>
        </p:nvCxnSpPr>
        <p:spPr>
          <a:xfrm rot="10800000">
            <a:off x="6141600" y="3295013"/>
            <a:ext cx="2429400" cy="1131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Google Shape;395;p41"/>
          <p:cNvSpPr txBox="1"/>
          <p:nvPr/>
        </p:nvSpPr>
        <p:spPr>
          <a:xfrm rot="-5400000">
            <a:off x="8193450" y="3208013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 * log(N)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6" name="Google Shape;396;p41"/>
          <p:cNvSpPr txBox="1"/>
          <p:nvPr/>
        </p:nvSpPr>
        <p:spPr>
          <a:xfrm rot="-5400000">
            <a:off x="8193450" y="4216313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2N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397" name="Google Shape;397;p41"/>
          <p:cNvCxnSpPr>
            <a:stCxn id="396" idx="0"/>
          </p:cNvCxnSpPr>
          <p:nvPr/>
        </p:nvCxnSpPr>
        <p:spPr>
          <a:xfrm rot="10800000">
            <a:off x="7969800" y="4058513"/>
            <a:ext cx="601200" cy="35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41"/>
          <p:cNvSpPr txBox="1"/>
          <p:nvPr/>
        </p:nvSpPr>
        <p:spPr>
          <a:xfrm rot="-5400000">
            <a:off x="252850" y="34070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399" name="Google Shape;399;p41"/>
          <p:cNvCxnSpPr>
            <a:stCxn id="398" idx="2"/>
            <a:endCxn id="389" idx="1"/>
          </p:cNvCxnSpPr>
          <p:nvPr/>
        </p:nvCxnSpPr>
        <p:spPr>
          <a:xfrm>
            <a:off x="633850" y="3607150"/>
            <a:ext cx="411000" cy="239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41"/>
          <p:cNvSpPr txBox="1"/>
          <p:nvPr/>
        </p:nvSpPr>
        <p:spPr>
          <a:xfrm rot="-5400000">
            <a:off x="252850" y="421632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00FFFF"/>
              </a:highlight>
            </a:endParaRPr>
          </a:p>
        </p:txBody>
      </p:sp>
      <p:cxnSp>
        <p:nvCxnSpPr>
          <p:cNvPr id="401" name="Google Shape;401;p41"/>
          <p:cNvCxnSpPr>
            <a:stCxn id="400" idx="2"/>
          </p:cNvCxnSpPr>
          <p:nvPr/>
        </p:nvCxnSpPr>
        <p:spPr>
          <a:xfrm rot="10800000" flipH="1">
            <a:off x="633850" y="4058525"/>
            <a:ext cx="863100" cy="35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to CodeMania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Introduction to programming competitions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644" name="Google Shape;644;p61"/>
          <p:cNvSpPr txBox="1">
            <a:spLocks noGrp="1"/>
          </p:cNvSpPr>
          <p:nvPr>
            <p:ph type="subTitle" idx="1"/>
          </p:nvPr>
        </p:nvSpPr>
        <p:spPr>
          <a:xfrm>
            <a:off x="4506250" y="37489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Presented by: Suren S.</a:t>
            </a:r>
            <a:endParaRPr sz="1800">
              <a:solidFill>
                <a:srgbClr val="FCE5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5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competitions</a:t>
            </a:r>
            <a:endParaRPr/>
          </a:p>
        </p:txBody>
      </p:sp>
      <p:sp>
        <p:nvSpPr>
          <p:cNvPr id="650" name="Google Shape;650;p6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Hackathons</a:t>
            </a:r>
            <a:endParaRPr sz="2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Algorithmic Programming</a:t>
            </a:r>
            <a:endParaRPr sz="2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Datathons</a:t>
            </a:r>
            <a:endParaRPr sz="2600"/>
          </a:p>
        </p:txBody>
      </p:sp>
    </p:spTree>
    <p:extLst>
      <p:ext uri="{BB962C8B-B14F-4D97-AF65-F5344CB8AC3E}">
        <p14:creationId xmlns:p14="http://schemas.microsoft.com/office/powerpoint/2010/main" val="2122719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Hackathons</a:t>
            </a:r>
            <a:endParaRPr sz="3200"/>
          </a:p>
        </p:txBody>
      </p:sp>
      <p:sp>
        <p:nvSpPr>
          <p:cNvPr id="656" name="Google Shape;656;p6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 development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Pitch and idea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Demonstrate</a:t>
            </a:r>
            <a:endParaRPr sz="2000"/>
          </a:p>
        </p:txBody>
      </p:sp>
      <p:sp>
        <p:nvSpPr>
          <p:cNvPr id="657" name="Google Shape;657;p63"/>
          <p:cNvSpPr txBox="1"/>
          <p:nvPr/>
        </p:nvSpPr>
        <p:spPr>
          <a:xfrm>
            <a:off x="1093000" y="44148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63"/>
          <p:cNvSpPr txBox="1"/>
          <p:nvPr/>
        </p:nvSpPr>
        <p:spPr>
          <a:xfrm>
            <a:off x="96450" y="4232675"/>
            <a:ext cx="403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www.hackathonsinternational.com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www.hackathons.lk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363" y="3455000"/>
            <a:ext cx="190535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000" y="2229286"/>
            <a:ext cx="1905352" cy="97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7600" y="3454992"/>
            <a:ext cx="2020157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7125" y="2259163"/>
            <a:ext cx="2185833" cy="91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124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Datathons</a:t>
            </a:r>
            <a:endParaRPr sz="3200"/>
          </a:p>
        </p:txBody>
      </p:sp>
      <p:sp>
        <p:nvSpPr>
          <p:cNvPr id="668" name="Google Shape;668;p6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Solve a data science problem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Solve task from datasets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Solve addition problems</a:t>
            </a:r>
            <a:endParaRPr sz="2000"/>
          </a:p>
        </p:txBody>
      </p:sp>
      <p:sp>
        <p:nvSpPr>
          <p:cNvPr id="669" name="Google Shape;669;p64"/>
          <p:cNvSpPr txBox="1"/>
          <p:nvPr/>
        </p:nvSpPr>
        <p:spPr>
          <a:xfrm>
            <a:off x="2421725" y="43076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0" name="Google Shape;6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438" y="2037050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4"/>
          <p:cNvPicPr preferRelativeResize="0"/>
          <p:nvPr/>
        </p:nvPicPr>
        <p:blipFill rotWithShape="1">
          <a:blip r:embed="rId4">
            <a:alphaModFix/>
          </a:blip>
          <a:srcRect l="14529" r="39064" b="62598"/>
          <a:stretch/>
        </p:blipFill>
        <p:spPr>
          <a:xfrm>
            <a:off x="5137388" y="4187425"/>
            <a:ext cx="3180975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68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competitive programming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Try to solve a problem using computer programs with constraints: </a:t>
            </a:r>
            <a:r>
              <a:rPr lang="en" sz="1700" b="1">
                <a:solidFill>
                  <a:srgbClr val="000000"/>
                </a:solidFill>
              </a:rPr>
              <a:t>Time and memory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First to get the correct results wins.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678" name="Google Shape;6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38" y="2676725"/>
            <a:ext cx="4512275" cy="199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67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66"/>
          <p:cNvPicPr preferRelativeResize="0"/>
          <p:nvPr/>
        </p:nvPicPr>
        <p:blipFill rotWithShape="1">
          <a:blip r:embed="rId3">
            <a:alphaModFix/>
          </a:blip>
          <a:srcRect t="6304" b="5019"/>
          <a:stretch/>
        </p:blipFill>
        <p:spPr>
          <a:xfrm>
            <a:off x="1824375" y="1441475"/>
            <a:ext cx="4685299" cy="36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competitive programming</a:t>
            </a:r>
            <a:endParaRPr/>
          </a:p>
        </p:txBody>
      </p:sp>
      <p:cxnSp>
        <p:nvCxnSpPr>
          <p:cNvPr id="685" name="Google Shape;685;p66"/>
          <p:cNvCxnSpPr/>
          <p:nvPr/>
        </p:nvCxnSpPr>
        <p:spPr>
          <a:xfrm rot="10800000" flipH="1">
            <a:off x="1234800" y="2110200"/>
            <a:ext cx="670800" cy="1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66"/>
          <p:cNvCxnSpPr>
            <a:stCxn id="687" idx="1"/>
          </p:cNvCxnSpPr>
          <p:nvPr/>
        </p:nvCxnSpPr>
        <p:spPr>
          <a:xfrm rot="10800000">
            <a:off x="4487425" y="1802800"/>
            <a:ext cx="2957100" cy="6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p66"/>
          <p:cNvSpPr txBox="1"/>
          <p:nvPr/>
        </p:nvSpPr>
        <p:spPr>
          <a:xfrm>
            <a:off x="158100" y="2104200"/>
            <a:ext cx="10767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Problem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66"/>
          <p:cNvSpPr txBox="1"/>
          <p:nvPr/>
        </p:nvSpPr>
        <p:spPr>
          <a:xfrm>
            <a:off x="7444525" y="1676200"/>
            <a:ext cx="13878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66"/>
          <p:cNvSpPr txBox="1"/>
          <p:nvPr/>
        </p:nvSpPr>
        <p:spPr>
          <a:xfrm>
            <a:off x="7190300" y="3365275"/>
            <a:ext cx="1387800" cy="1434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 complete the task you get points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66"/>
          <p:cNvSpPr txBox="1"/>
          <p:nvPr/>
        </p:nvSpPr>
        <p:spPr>
          <a:xfrm>
            <a:off x="158100" y="4271275"/>
            <a:ext cx="12726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Examples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1" name="Google Shape;691;p66"/>
          <p:cNvCxnSpPr>
            <a:stCxn id="690" idx="3"/>
          </p:cNvCxnSpPr>
          <p:nvPr/>
        </p:nvCxnSpPr>
        <p:spPr>
          <a:xfrm rot="10800000" flipH="1">
            <a:off x="1430700" y="4156975"/>
            <a:ext cx="448200" cy="3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2" name="Google Shape;692;p66"/>
          <p:cNvCxnSpPr>
            <a:stCxn id="690" idx="3"/>
          </p:cNvCxnSpPr>
          <p:nvPr/>
        </p:nvCxnSpPr>
        <p:spPr>
          <a:xfrm>
            <a:off x="1430700" y="4458775"/>
            <a:ext cx="521700" cy="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" name="Google Shape;693;p66"/>
          <p:cNvCxnSpPr>
            <a:stCxn id="690" idx="3"/>
          </p:cNvCxnSpPr>
          <p:nvPr/>
        </p:nvCxnSpPr>
        <p:spPr>
          <a:xfrm>
            <a:off x="1430700" y="4458775"/>
            <a:ext cx="481500" cy="4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2599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68"/>
          <p:cNvPicPr preferRelativeResize="0"/>
          <p:nvPr/>
        </p:nvPicPr>
        <p:blipFill rotWithShape="1">
          <a:blip r:embed="rId3">
            <a:alphaModFix/>
          </a:blip>
          <a:srcRect t="1185" r="1835" b="68184"/>
          <a:stretch/>
        </p:blipFill>
        <p:spPr>
          <a:xfrm>
            <a:off x="96450" y="2883069"/>
            <a:ext cx="8863425" cy="16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4">
            <a:alphaModFix/>
          </a:blip>
          <a:srcRect b="64582"/>
          <a:stretch/>
        </p:blipFill>
        <p:spPr>
          <a:xfrm>
            <a:off x="184125" y="423547"/>
            <a:ext cx="8775749" cy="18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396500" y="78009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Global rankings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8"/>
          <p:cNvSpPr txBox="1"/>
          <p:nvPr/>
        </p:nvSpPr>
        <p:spPr>
          <a:xfrm>
            <a:off x="396500" y="2328482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Local rankings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8885F-1910-4188-B3DB-40281FDDE83A}"/>
              </a:ext>
            </a:extLst>
          </p:cNvPr>
          <p:cNvSpPr txBox="1"/>
          <p:nvPr/>
        </p:nvSpPr>
        <p:spPr>
          <a:xfrm>
            <a:off x="6962273" y="4602726"/>
            <a:ext cx="199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suren3141.github.io</a:t>
            </a:r>
          </a:p>
          <a:p>
            <a:r>
              <a:rPr lang="en-US" dirty="0"/>
              <a:t>teambitecode.github.io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WHY </a:t>
            </a:r>
            <a:r>
              <a:rPr lang="en"/>
              <a:t>participate in competitive programming</a:t>
            </a:r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Improve </a:t>
            </a:r>
            <a:r>
              <a:rPr lang="en" sz="2600" b="1"/>
              <a:t>problem solving</a:t>
            </a:r>
            <a:r>
              <a:rPr lang="en" sz="2600"/>
              <a:t> ability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Improve </a:t>
            </a:r>
            <a:r>
              <a:rPr lang="en" sz="2600" b="1"/>
              <a:t>programming </a:t>
            </a:r>
            <a:r>
              <a:rPr lang="en" sz="2600"/>
              <a:t>skills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Competitive edge when </a:t>
            </a:r>
            <a:r>
              <a:rPr lang="en" sz="2600" b="1"/>
              <a:t>hiring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Awards and recognition</a:t>
            </a:r>
            <a:endParaRPr sz="2600"/>
          </a:p>
        </p:txBody>
      </p:sp>
      <p:pic>
        <p:nvPicPr>
          <p:cNvPr id="700" name="Google Shape;7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550" y="1505700"/>
            <a:ext cx="1756308" cy="307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76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r>
              <a:rPr lang="en"/>
              <a:t>ompetitive programming</a:t>
            </a:r>
            <a:endParaRPr/>
          </a:p>
        </p:txBody>
      </p:sp>
      <p:sp>
        <p:nvSpPr>
          <p:cNvPr id="714" name="Google Shape;714;p69"/>
          <p:cNvSpPr/>
          <p:nvPr/>
        </p:nvSpPr>
        <p:spPr>
          <a:xfrm>
            <a:off x="3419475" y="2238025"/>
            <a:ext cx="2396400" cy="89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</a:rPr>
              <a:t>How to think?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75" y="1647450"/>
            <a:ext cx="1771690" cy="11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575" y="1607575"/>
            <a:ext cx="1771701" cy="12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075" y="3445737"/>
            <a:ext cx="1737352" cy="135078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1009425" y="2828575"/>
            <a:ext cx="12858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Mathematics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6773525" y="2828575"/>
            <a:ext cx="12858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69"/>
          <p:cNvSpPr txBox="1"/>
          <p:nvPr/>
        </p:nvSpPr>
        <p:spPr>
          <a:xfrm>
            <a:off x="3974850" y="4796525"/>
            <a:ext cx="12858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Creativity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69"/>
          <p:cNvCxnSpPr>
            <a:stCxn id="715" idx="3"/>
          </p:cNvCxnSpPr>
          <p:nvPr/>
        </p:nvCxnSpPr>
        <p:spPr>
          <a:xfrm>
            <a:off x="2538165" y="2238013"/>
            <a:ext cx="1105200" cy="30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69"/>
          <p:cNvCxnSpPr>
            <a:stCxn id="716" idx="1"/>
          </p:cNvCxnSpPr>
          <p:nvPr/>
        </p:nvCxnSpPr>
        <p:spPr>
          <a:xfrm flipH="1">
            <a:off x="5667475" y="2218075"/>
            <a:ext cx="863100" cy="3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9"/>
          <p:cNvCxnSpPr>
            <a:stCxn id="717" idx="0"/>
            <a:endCxn id="714" idx="4"/>
          </p:cNvCxnSpPr>
          <p:nvPr/>
        </p:nvCxnSpPr>
        <p:spPr>
          <a:xfrm rot="10800000">
            <a:off x="4617751" y="3133437"/>
            <a:ext cx="0" cy="31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608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algorithmic programming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2050" y="2415775"/>
            <a:ext cx="8379900" cy="21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Solving particular </a:t>
            </a:r>
            <a:r>
              <a:rPr lang="en" sz="2400" b="1">
                <a:solidFill>
                  <a:srgbClr val="FF0000"/>
                </a:solidFill>
              </a:rPr>
              <a:t>problem </a:t>
            </a:r>
            <a:r>
              <a:rPr lang="en" sz="2400"/>
              <a:t>using an </a:t>
            </a:r>
            <a:r>
              <a:rPr lang="en" sz="2400" b="1">
                <a:solidFill>
                  <a:srgbClr val="FF0000"/>
                </a:solidFill>
              </a:rPr>
              <a:t>algorithm </a:t>
            </a:r>
            <a:r>
              <a:rPr lang="en" sz="2400"/>
              <a:t>which is implemented through a </a:t>
            </a:r>
            <a:r>
              <a:rPr lang="en" sz="2400" b="1">
                <a:solidFill>
                  <a:srgbClr val="FF0000"/>
                </a:solidFill>
              </a:rPr>
              <a:t>computer program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82050" y="1622125"/>
            <a:ext cx="8379900" cy="11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/>
              <a:t>Algorithmic Programming</a:t>
            </a:r>
            <a:endParaRPr sz="40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competitive programming?</a:t>
            </a:r>
            <a:endParaRPr/>
          </a:p>
        </p:txBody>
      </p:sp>
      <p:sp>
        <p:nvSpPr>
          <p:cNvPr id="729" name="Google Shape;729;p7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Programming	50%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/>
              <a:t>Mathematics	30%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/>
              <a:t>Creativity		20%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76431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competitive programming?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Programming	25%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/>
              <a:t>Mathematics	15%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/>
              <a:t>Creativity		10%</a:t>
            </a:r>
            <a:endParaRPr sz="3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/>
              <a:t>Practice		50%</a:t>
            </a:r>
            <a:endParaRPr sz="30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010748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WHERE</a:t>
            </a:r>
            <a:r>
              <a:rPr lang="en"/>
              <a:t> to learn competitive programming</a:t>
            </a:r>
            <a:endParaRPr/>
          </a:p>
        </p:txBody>
      </p:sp>
      <p:sp>
        <p:nvSpPr>
          <p:cNvPr id="741" name="Google Shape;741;p7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b="1"/>
              <a:t>Beginners </a:t>
            </a:r>
            <a:r>
              <a:rPr lang="en" sz="2600"/>
              <a:t>: Practice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b="1"/>
              <a:t>Moderate </a:t>
            </a:r>
            <a:r>
              <a:rPr lang="en" sz="2600"/>
              <a:t>: Local + online competition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b="1"/>
              <a:t>Advanced </a:t>
            </a:r>
            <a:r>
              <a:rPr lang="en" sz="2600"/>
              <a:t>: Global competition</a:t>
            </a:r>
            <a:endParaRPr sz="2600"/>
          </a:p>
        </p:txBody>
      </p:sp>
      <p:pic>
        <p:nvPicPr>
          <p:cNvPr id="742" name="Google Shape;7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375" y="2476500"/>
            <a:ext cx="22669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27" y="3108426"/>
            <a:ext cx="2019023" cy="19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150" y="3070275"/>
            <a:ext cx="3275600" cy="202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569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platforms</a:t>
            </a:r>
            <a:endParaRPr/>
          </a:p>
        </p:txBody>
      </p:sp>
      <p:sp>
        <p:nvSpPr>
          <p:cNvPr id="750" name="Google Shape;750;p7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HackerRank.com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CodeForces.com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CSacademy.com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ProjectEuler.com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CodeChef.com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TopCoder.com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/>
          </a:p>
        </p:txBody>
      </p:sp>
      <p:pic>
        <p:nvPicPr>
          <p:cNvPr id="751" name="Google Shape;751;p73"/>
          <p:cNvPicPr preferRelativeResize="0"/>
          <p:nvPr/>
        </p:nvPicPr>
        <p:blipFill rotWithShape="1">
          <a:blip r:embed="rId3">
            <a:alphaModFix/>
          </a:blip>
          <a:srcRect l="4590" t="13332" r="3413" b="14166"/>
          <a:stretch/>
        </p:blipFill>
        <p:spPr>
          <a:xfrm>
            <a:off x="5807875" y="4146950"/>
            <a:ext cx="3268250" cy="93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91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4"/>
          <p:cNvPicPr preferRelativeResize="0"/>
          <p:nvPr/>
        </p:nvPicPr>
        <p:blipFill rotWithShape="1">
          <a:blip r:embed="rId3">
            <a:alphaModFix/>
          </a:blip>
          <a:srcRect t="8208" b="22697"/>
          <a:stretch/>
        </p:blipFill>
        <p:spPr>
          <a:xfrm>
            <a:off x="1540850" y="3772650"/>
            <a:ext cx="2734752" cy="12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competitions</a:t>
            </a:r>
            <a:endParaRPr/>
          </a:p>
        </p:txBody>
      </p:sp>
      <p:sp>
        <p:nvSpPr>
          <p:cNvPr id="758" name="Google Shape;758;p7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ACES coders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MoraExtreme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/>
          </a:p>
        </p:txBody>
      </p:sp>
      <p:pic>
        <p:nvPicPr>
          <p:cNvPr id="759" name="Google Shape;7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150" y="3681825"/>
            <a:ext cx="3321850" cy="146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1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Worldwide competitions</a:t>
            </a:r>
            <a:endParaRPr/>
          </a:p>
        </p:txBody>
      </p:sp>
      <p:pic>
        <p:nvPicPr>
          <p:cNvPr id="765" name="Google Shape;7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975" y="2955725"/>
            <a:ext cx="2917025" cy="21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IEEEExtreme</a:t>
            </a:r>
            <a:endParaRPr sz="2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b="1"/>
              <a:t>Google codeJam</a:t>
            </a:r>
            <a:endParaRPr sz="2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FaceBook HackerCup</a:t>
            </a:r>
            <a:endParaRPr sz="2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ACM ICPC</a:t>
            </a:r>
            <a:endParaRPr sz="2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832459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FAQ</a:t>
            </a:r>
            <a:endParaRPr b="1"/>
          </a:p>
        </p:txBody>
      </p:sp>
      <p:sp>
        <p:nvSpPr>
          <p:cNvPr id="778" name="Google Shape;778;p77"/>
          <p:cNvSpPr txBox="1">
            <a:spLocks noGrp="1"/>
          </p:cNvSpPr>
          <p:nvPr>
            <p:ph type="body" idx="4294967295"/>
          </p:nvPr>
        </p:nvSpPr>
        <p:spPr>
          <a:xfrm>
            <a:off x="290475" y="1587000"/>
            <a:ext cx="8520600" cy="28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Expert in </a:t>
            </a:r>
            <a:r>
              <a:rPr lang="en" sz="2000" i="1"/>
              <a:t>programming </a:t>
            </a:r>
            <a:r>
              <a:rPr lang="en" sz="2000"/>
              <a:t>?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Expert in </a:t>
            </a:r>
            <a:r>
              <a:rPr lang="en" sz="2000" i="1"/>
              <a:t>algorithms and datastructures</a:t>
            </a:r>
            <a:r>
              <a:rPr lang="en" sz="2000"/>
              <a:t>?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Advanced </a:t>
            </a:r>
            <a:r>
              <a:rPr lang="en" sz="2000" i="1"/>
              <a:t>mathematical knowledge</a:t>
            </a:r>
            <a:r>
              <a:rPr lang="en" sz="2000"/>
              <a:t>?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 (Preliminary knowledge)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you need?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/>
              <a:t>Problem solving</a:t>
            </a:r>
            <a:r>
              <a:rPr lang="en" sz="2000"/>
              <a:t> skills and </a:t>
            </a:r>
            <a:r>
              <a:rPr lang="en" sz="2000" b="1"/>
              <a:t>practice</a:t>
            </a:r>
            <a:endParaRPr sz="2000" b="1"/>
          </a:p>
        </p:txBody>
      </p:sp>
    </p:spTree>
    <p:extLst>
      <p:ext uri="{BB962C8B-B14F-4D97-AF65-F5344CB8AC3E}">
        <p14:creationId xmlns:p14="http://schemas.microsoft.com/office/powerpoint/2010/main" val="685947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 sum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Mathematics in Algo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</p:txBody>
      </p:sp>
      <p:graphicFrame>
        <p:nvGraphicFramePr>
          <p:cNvPr id="412" name="Google Shape;412;p43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3" name="Google Shape;413;p43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3"/>
          <p:cNvSpPr txBox="1">
            <a:spLocks noGrp="1"/>
          </p:cNvSpPr>
          <p:nvPr>
            <p:ph type="body" idx="1"/>
          </p:nvPr>
        </p:nvSpPr>
        <p:spPr>
          <a:xfrm>
            <a:off x="311700" y="2782725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a point </a:t>
            </a:r>
            <a:r>
              <a:rPr lang="en" sz="2000" b="1" i="1"/>
              <a:t>i</a:t>
            </a:r>
            <a:r>
              <a:rPr lang="en" sz="2000"/>
              <a:t> where the </a:t>
            </a:r>
            <a:r>
              <a:rPr lang="en" sz="2000" b="1"/>
              <a:t>sum of primes </a:t>
            </a:r>
            <a:r>
              <a:rPr lang="en" sz="2000"/>
              <a:t>on the </a:t>
            </a:r>
            <a:r>
              <a:rPr lang="en" sz="2000" b="1"/>
              <a:t>left </a:t>
            </a:r>
            <a:r>
              <a:rPr lang="en" sz="2000"/>
              <a:t>and </a:t>
            </a:r>
            <a:r>
              <a:rPr lang="en" sz="2000" b="1"/>
              <a:t>right </a:t>
            </a:r>
            <a:r>
              <a:rPr lang="en" sz="2000"/>
              <a:t>are equal.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primes 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we do about non-prime numbers?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the sum of elements left and right of a point?</a:t>
            </a:r>
            <a:endParaRPr sz="2000"/>
          </a:p>
        </p:txBody>
      </p:sp>
      <p:cxnSp>
        <p:nvCxnSpPr>
          <p:cNvPr id="415" name="Google Shape;415;p43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6" name="Google Shape;416;p43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2" name="Google Shape;422;p44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3" name="Google Shape;423;p44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4"/>
          <p:cNvSpPr txBox="1">
            <a:spLocks noGrp="1"/>
          </p:cNvSpPr>
          <p:nvPr>
            <p:ph type="body" idx="1"/>
          </p:nvPr>
        </p:nvSpPr>
        <p:spPr>
          <a:xfrm>
            <a:off x="311700" y="2782725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a point </a:t>
            </a:r>
            <a:r>
              <a:rPr lang="en" sz="2000" b="1" i="1"/>
              <a:t>i</a:t>
            </a:r>
            <a:r>
              <a:rPr lang="en" sz="2000"/>
              <a:t> where the </a:t>
            </a:r>
            <a:r>
              <a:rPr lang="en" sz="2000" b="1"/>
              <a:t>sum of primes </a:t>
            </a:r>
            <a:r>
              <a:rPr lang="en" sz="2000"/>
              <a:t>on the </a:t>
            </a:r>
            <a:r>
              <a:rPr lang="en" sz="2000" b="1"/>
              <a:t>left </a:t>
            </a:r>
            <a:r>
              <a:rPr lang="en" sz="2000"/>
              <a:t>and </a:t>
            </a:r>
            <a:r>
              <a:rPr lang="en" sz="2000" b="1"/>
              <a:t>right </a:t>
            </a:r>
            <a:r>
              <a:rPr lang="en" sz="2000"/>
              <a:t>are equal.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primes 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we do about non-prime numbers?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the sum of elements left and right of a point?</a:t>
            </a:r>
            <a:endParaRPr sz="2000"/>
          </a:p>
        </p:txBody>
      </p:sp>
      <p:cxnSp>
        <p:nvCxnSpPr>
          <p:cNvPr id="425" name="Google Shape;425;p44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6" name="Google Shape;426;p44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7" name="Google Shape;427;p44"/>
          <p:cNvSpPr txBox="1"/>
          <p:nvPr/>
        </p:nvSpPr>
        <p:spPr>
          <a:xfrm>
            <a:off x="4099633" y="348607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Find a function to filter them 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44"/>
          <p:cNvCxnSpPr/>
          <p:nvPr/>
        </p:nvCxnSpPr>
        <p:spPr>
          <a:xfrm flipH="1">
            <a:off x="2461375" y="3686850"/>
            <a:ext cx="1536900" cy="22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</a:t>
            </a:r>
            <a:r>
              <a:rPr lang="en"/>
              <a:t>is algorithmic programming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Characteristics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Deterministic </a:t>
            </a:r>
            <a:r>
              <a:rPr lang="en" sz="2400" b="1"/>
              <a:t>optimal solution</a:t>
            </a:r>
            <a:endParaRPr sz="2400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Well defined</a:t>
            </a:r>
            <a:r>
              <a:rPr lang="en" sz="2400"/>
              <a:t> system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Objectives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Obtain the </a:t>
            </a:r>
            <a:r>
              <a:rPr lang="en" sz="2400" b="1"/>
              <a:t>optimal solution</a:t>
            </a:r>
            <a:r>
              <a:rPr lang="en" sz="2400"/>
              <a:t>.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Solve the problem </a:t>
            </a:r>
            <a:r>
              <a:rPr lang="en" sz="2400" b="1"/>
              <a:t>faster</a:t>
            </a:r>
            <a:r>
              <a:rPr lang="en" sz="2400"/>
              <a:t>.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Resource efficient</a:t>
            </a:r>
            <a:r>
              <a:rPr lang="en" sz="2400"/>
              <a:t> solution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4" name="Google Shape;434;p45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5" name="Google Shape;435;p45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1"/>
          </p:nvPr>
        </p:nvSpPr>
        <p:spPr>
          <a:xfrm>
            <a:off x="311700" y="2782725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a point </a:t>
            </a:r>
            <a:r>
              <a:rPr lang="en" sz="2000" b="1" i="1"/>
              <a:t>i</a:t>
            </a:r>
            <a:r>
              <a:rPr lang="en" sz="2000"/>
              <a:t> where the </a:t>
            </a:r>
            <a:r>
              <a:rPr lang="en" sz="2000" b="1"/>
              <a:t>sum of primes </a:t>
            </a:r>
            <a:r>
              <a:rPr lang="en" sz="2000"/>
              <a:t>on the </a:t>
            </a:r>
            <a:r>
              <a:rPr lang="en" sz="2000" b="1"/>
              <a:t>left </a:t>
            </a:r>
            <a:r>
              <a:rPr lang="en" sz="2000"/>
              <a:t>and </a:t>
            </a:r>
            <a:r>
              <a:rPr lang="en" sz="2000" b="1"/>
              <a:t>right </a:t>
            </a:r>
            <a:r>
              <a:rPr lang="en" sz="2000"/>
              <a:t>are equal.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primes 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we do about non-prime numbers?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the sum of elements left and right of a point?</a:t>
            </a:r>
            <a:endParaRPr sz="2000"/>
          </a:p>
        </p:txBody>
      </p:sp>
      <p:cxnSp>
        <p:nvCxnSpPr>
          <p:cNvPr id="437" name="Google Shape;437;p45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8" name="Google Shape;438;p45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9" name="Google Shape;439;p45"/>
          <p:cNvSpPr txBox="1"/>
          <p:nvPr/>
        </p:nvSpPr>
        <p:spPr>
          <a:xfrm>
            <a:off x="3954875" y="3409875"/>
            <a:ext cx="4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They shouldn’t have any effect while calculating the sum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0" name="Google Shape;440;p45"/>
          <p:cNvCxnSpPr>
            <a:stCxn id="439" idx="2"/>
          </p:cNvCxnSpPr>
          <p:nvPr/>
        </p:nvCxnSpPr>
        <p:spPr>
          <a:xfrm flipH="1">
            <a:off x="5685875" y="3810075"/>
            <a:ext cx="645000" cy="36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6" name="Google Shape;446;p46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7" name="Google Shape;447;p46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6"/>
          <p:cNvSpPr txBox="1">
            <a:spLocks noGrp="1"/>
          </p:cNvSpPr>
          <p:nvPr>
            <p:ph type="body" idx="1"/>
          </p:nvPr>
        </p:nvSpPr>
        <p:spPr>
          <a:xfrm>
            <a:off x="311700" y="2782725"/>
            <a:ext cx="8589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a point </a:t>
            </a:r>
            <a:r>
              <a:rPr lang="en" sz="2000" b="1" i="1"/>
              <a:t>i</a:t>
            </a:r>
            <a:r>
              <a:rPr lang="en" sz="2000"/>
              <a:t> where the </a:t>
            </a:r>
            <a:r>
              <a:rPr lang="en" sz="2000" b="1"/>
              <a:t>sum of primes </a:t>
            </a:r>
            <a:r>
              <a:rPr lang="en" sz="2000"/>
              <a:t>on the </a:t>
            </a:r>
            <a:r>
              <a:rPr lang="en" sz="2000" b="1"/>
              <a:t>left </a:t>
            </a:r>
            <a:r>
              <a:rPr lang="en" sz="2000"/>
              <a:t>and </a:t>
            </a:r>
            <a:r>
              <a:rPr lang="en" sz="2000" b="1"/>
              <a:t>right </a:t>
            </a:r>
            <a:r>
              <a:rPr lang="en" sz="2000"/>
              <a:t>are equal.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primes 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 we do about non-prime numbers?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the sum of elements left and right of a point?</a:t>
            </a:r>
            <a:endParaRPr sz="2000"/>
          </a:p>
        </p:txBody>
      </p:sp>
      <p:cxnSp>
        <p:nvCxnSpPr>
          <p:cNvPr id="449" name="Google Shape;449;p46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50" name="Google Shape;450;p46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51" name="Google Shape;451;p46"/>
          <p:cNvSpPr txBox="1"/>
          <p:nvPr/>
        </p:nvSpPr>
        <p:spPr>
          <a:xfrm>
            <a:off x="3954875" y="3409875"/>
            <a:ext cx="4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 can use sum_new between (0, i-1) and (i+1, n-1)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46"/>
          <p:cNvCxnSpPr>
            <a:stCxn id="451" idx="2"/>
          </p:cNvCxnSpPr>
          <p:nvPr/>
        </p:nvCxnSpPr>
        <p:spPr>
          <a:xfrm flipH="1">
            <a:off x="6128075" y="3810075"/>
            <a:ext cx="202800" cy="64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7"/>
          <p:cNvSpPr txBox="1">
            <a:spLocks noGrp="1"/>
          </p:cNvSpPr>
          <p:nvPr>
            <p:ph type="body" idx="1"/>
          </p:nvPr>
        </p:nvSpPr>
        <p:spPr>
          <a:xfrm>
            <a:off x="311700" y="2609475"/>
            <a:ext cx="85890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if a number is prime and if not make it zero.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each index i between 0 and n-1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left sum is equal to right sum i is the answer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not move to the next point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you reach the end of the list there is no answer (-1)</a:t>
            </a:r>
            <a:endParaRPr sz="2000"/>
          </a:p>
        </p:txBody>
      </p:sp>
      <p:graphicFrame>
        <p:nvGraphicFramePr>
          <p:cNvPr id="459" name="Google Shape;459;p47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0" name="Google Shape;460;p47"/>
          <p:cNvSpPr txBox="1"/>
          <p:nvPr/>
        </p:nvSpPr>
        <p:spPr>
          <a:xfrm>
            <a:off x="6161100" y="1650163"/>
            <a:ext cx="25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x   T  test case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1" name="Google Shape;461;p47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2" name="Google Shape;462;p47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/>
          <p:nvPr/>
        </p:nvSpPr>
        <p:spPr>
          <a:xfrm>
            <a:off x="5257700" y="1355475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9" name="Google Shape;469;p48"/>
          <p:cNvGraphicFramePr/>
          <p:nvPr/>
        </p:nvGraphicFramePr>
        <p:xfrm>
          <a:off x="732750" y="1693050"/>
          <a:ext cx="4270950" cy="468325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0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i</a:t>
                      </a:r>
                      <a:endParaRPr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n-1</a:t>
                      </a:r>
                      <a:endParaRPr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70" name="Google Shape;470;p48"/>
          <p:cNvCxnSpPr/>
          <p:nvPr/>
        </p:nvCxnSpPr>
        <p:spPr>
          <a:xfrm>
            <a:off x="789625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1" name="Google Shape;471;p48"/>
          <p:cNvCxnSpPr/>
          <p:nvPr/>
        </p:nvCxnSpPr>
        <p:spPr>
          <a:xfrm>
            <a:off x="3135638" y="2305353"/>
            <a:ext cx="18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2" name="Google Shape;472;p48"/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3" name="Google Shape;473;p48"/>
          <p:cNvCxnSpPr>
            <a:endCxn id="467" idx="1"/>
          </p:cNvCxnSpPr>
          <p:nvPr/>
        </p:nvCxnSpPr>
        <p:spPr>
          <a:xfrm rot="10800000" flipH="1">
            <a:off x="3305000" y="3006825"/>
            <a:ext cx="1952700" cy="1162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prime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body" idx="1"/>
          </p:nvPr>
        </p:nvSpPr>
        <p:spPr>
          <a:xfrm>
            <a:off x="311700" y="1466475"/>
            <a:ext cx="85890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Prime - A number which has no divisor other than 1 and itself.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 if it's divisible by any other number less than it, then it’s not a prime.</a:t>
            </a:r>
            <a:br>
              <a:rPr lang="en" sz="2000"/>
            </a:b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480" name="Google Shape;480;p49"/>
          <p:cNvSpPr txBox="1"/>
          <p:nvPr/>
        </p:nvSpPr>
        <p:spPr>
          <a:xfrm>
            <a:off x="2118750" y="2481525"/>
            <a:ext cx="49065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</a:t>
            </a:r>
            <a:r>
              <a:rPr lang="en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for numbers </a:t>
            </a:r>
            <a:r>
              <a:rPr lang="en" sz="2000" b="1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</a:t>
            </a:r>
            <a:r>
              <a:rPr lang="en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if </a:t>
            </a:r>
            <a:r>
              <a:rPr lang="en" sz="2000" b="1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divisible by </a:t>
            </a:r>
            <a:r>
              <a:rPr lang="en" sz="2000" b="1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b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        return False</a:t>
            </a:r>
            <a:b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return True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 rot="-5400000">
            <a:off x="7071350" y="3431763"/>
            <a:ext cx="1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sqrt (N)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82" name="Google Shape;482;p49"/>
          <p:cNvCxnSpPr>
            <a:stCxn id="481" idx="0"/>
          </p:cNvCxnSpPr>
          <p:nvPr/>
        </p:nvCxnSpPr>
        <p:spPr>
          <a:xfrm rot="10800000">
            <a:off x="6847700" y="3273963"/>
            <a:ext cx="601200" cy="35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 txBox="1"/>
          <p:nvPr/>
        </p:nvSpPr>
        <p:spPr>
          <a:xfrm>
            <a:off x="5257700" y="1355475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0"/>
          <p:cNvSpPr txBox="1"/>
          <p:nvPr/>
        </p:nvSpPr>
        <p:spPr>
          <a:xfrm>
            <a:off x="789113" y="2881600"/>
            <a:ext cx="33258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0" name="Google Shape;490;p50"/>
          <p:cNvCxnSpPr>
            <a:endCxn id="487" idx="1"/>
          </p:cNvCxnSpPr>
          <p:nvPr/>
        </p:nvCxnSpPr>
        <p:spPr>
          <a:xfrm rot="10800000" flipH="1">
            <a:off x="3305000" y="3006825"/>
            <a:ext cx="1952700" cy="1162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 rot="-5400000">
            <a:off x="8296225" y="1743800"/>
            <a:ext cx="10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sqrt(A)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92" name="Google Shape;492;p50"/>
          <p:cNvCxnSpPr>
            <a:stCxn id="491" idx="0"/>
          </p:cNvCxnSpPr>
          <p:nvPr/>
        </p:nvCxnSpPr>
        <p:spPr>
          <a:xfrm flipH="1">
            <a:off x="8281225" y="1943900"/>
            <a:ext cx="322200" cy="75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50"/>
          <p:cNvSpPr txBox="1"/>
          <p:nvPr/>
        </p:nvSpPr>
        <p:spPr>
          <a:xfrm rot="-5400000">
            <a:off x="7872625" y="2158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94" name="Google Shape;494;p50"/>
          <p:cNvCxnSpPr>
            <a:stCxn id="493" idx="0"/>
          </p:cNvCxnSpPr>
          <p:nvPr/>
        </p:nvCxnSpPr>
        <p:spPr>
          <a:xfrm flipH="1">
            <a:off x="6975325" y="23584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50"/>
          <p:cNvSpPr txBox="1"/>
          <p:nvPr/>
        </p:nvSpPr>
        <p:spPr>
          <a:xfrm rot="-5400000">
            <a:off x="8498725" y="2527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96" name="Google Shape;496;p50"/>
          <p:cNvCxnSpPr>
            <a:stCxn id="495" idx="0"/>
          </p:cNvCxnSpPr>
          <p:nvPr/>
        </p:nvCxnSpPr>
        <p:spPr>
          <a:xfrm flipH="1">
            <a:off x="7909525" y="2727450"/>
            <a:ext cx="617700" cy="175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p50"/>
          <p:cNvSpPr txBox="1"/>
          <p:nvPr/>
        </p:nvSpPr>
        <p:spPr>
          <a:xfrm rot="-5400000">
            <a:off x="7988025" y="1541425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98" name="Google Shape;498;p50"/>
          <p:cNvCxnSpPr>
            <a:stCxn id="497" idx="0"/>
          </p:cNvCxnSpPr>
          <p:nvPr/>
        </p:nvCxnSpPr>
        <p:spPr>
          <a:xfrm flipH="1">
            <a:off x="7090725" y="1741525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50"/>
          <p:cNvSpPr txBox="1"/>
          <p:nvPr/>
        </p:nvSpPr>
        <p:spPr>
          <a:xfrm rot="-5400000">
            <a:off x="-202750" y="4156650"/>
            <a:ext cx="11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 * sqrt(A)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00" name="Google Shape;500;p50"/>
          <p:cNvCxnSpPr>
            <a:stCxn id="499" idx="2"/>
          </p:cNvCxnSpPr>
          <p:nvPr/>
        </p:nvCxnSpPr>
        <p:spPr>
          <a:xfrm rot="10800000" flipH="1">
            <a:off x="556850" y="4209150"/>
            <a:ext cx="739200" cy="147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50"/>
          <p:cNvSpPr txBox="1"/>
          <p:nvPr/>
        </p:nvSpPr>
        <p:spPr>
          <a:xfrm>
            <a:off x="311725" y="1804869"/>
            <a:ext cx="39420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- T * N * sqrt(A)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1"/>
          <p:cNvSpPr txBox="1">
            <a:spLocks noGrp="1"/>
          </p:cNvSpPr>
          <p:nvPr>
            <p:ph type="body" idx="1"/>
          </p:nvPr>
        </p:nvSpPr>
        <p:spPr>
          <a:xfrm>
            <a:off x="311700" y="1466475"/>
            <a:ext cx="8589000" cy="30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Sieve - Find all primes upto a number N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Time without sieve = O(N sqrt(N)) 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Time with sieve = </a:t>
            </a:r>
            <a:r>
              <a:rPr lang="en" sz="2000" b="1" dirty="0"/>
              <a:t>O (N log (log N)) 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Space without sieve = 1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Space with sieve = </a:t>
            </a:r>
            <a:r>
              <a:rPr lang="en" sz="2000" b="1" dirty="0"/>
              <a:t>O (N)</a:t>
            </a:r>
            <a:endParaRPr sz="2000" dirty="0"/>
          </a:p>
        </p:txBody>
      </p:sp>
      <p:sp>
        <p:nvSpPr>
          <p:cNvPr id="508" name="Google Shape;508;p51"/>
          <p:cNvSpPr txBox="1"/>
          <p:nvPr/>
        </p:nvSpPr>
        <p:spPr>
          <a:xfrm>
            <a:off x="6394575" y="2156100"/>
            <a:ext cx="274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 		= 10^6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sieve	= 10^6 * 10^3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sieve 	= 10^6 * 5</a:t>
            </a:r>
            <a:endParaRPr sz="1800"/>
          </a:p>
        </p:txBody>
      </p:sp>
      <p:cxnSp>
        <p:nvCxnSpPr>
          <p:cNvPr id="509" name="Google Shape;509;p51"/>
          <p:cNvCxnSpPr>
            <a:stCxn id="508" idx="1"/>
          </p:cNvCxnSpPr>
          <p:nvPr/>
        </p:nvCxnSpPr>
        <p:spPr>
          <a:xfrm rot="10800000">
            <a:off x="4872675" y="2652900"/>
            <a:ext cx="1521900" cy="111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5" name="Google Shape;515;p52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6" name="Google Shape;516;p52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for numbers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2" name="Google Shape;522;p53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3" name="Google Shape;523;p53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numbers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for numbers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4" name="Google Shape;524;p53"/>
          <p:cNvCxnSpPr/>
          <p:nvPr/>
        </p:nvCxnSpPr>
        <p:spPr>
          <a:xfrm>
            <a:off x="1174792" y="2152953"/>
            <a:ext cx="253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30" name="Google Shape;530;p54"/>
          <p:cNvGraphicFramePr/>
          <p:nvPr>
            <p:extLst>
              <p:ext uri="{D42A27DB-BD31-4B8C-83A1-F6EECF244321}">
                <p14:modId xmlns:p14="http://schemas.microsoft.com/office/powerpoint/2010/main" val="1155844863"/>
              </p:ext>
            </p:extLst>
          </p:nvPr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50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1" name="Google Shape;531;p54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numbers </a:t>
            </a:r>
            <a:r>
              <a:rPr lang="en" b="1" i="1" u="sng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u="sng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54"/>
          <p:cNvSpPr/>
          <p:nvPr/>
        </p:nvSpPr>
        <p:spPr>
          <a:xfrm rot="10800000" flipH="1">
            <a:off x="13090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33" name="Google Shape;533;p54"/>
          <p:cNvSpPr/>
          <p:nvPr/>
        </p:nvSpPr>
        <p:spPr>
          <a:xfrm rot="10800000" flipH="1">
            <a:off x="22234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34" name="Google Shape;534;p54"/>
          <p:cNvSpPr/>
          <p:nvPr/>
        </p:nvSpPr>
        <p:spPr>
          <a:xfrm rot="10800000" flipH="1">
            <a:off x="31378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35" name="Google Shape;535;p54"/>
          <p:cNvSpPr/>
          <p:nvPr/>
        </p:nvSpPr>
        <p:spPr>
          <a:xfrm rot="10800000" flipH="1">
            <a:off x="40522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problems - Characteristics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Deterministic </a:t>
            </a:r>
            <a:r>
              <a:rPr lang="en" sz="2400" b="1"/>
              <a:t>optimal solution</a:t>
            </a:r>
            <a:endParaRPr sz="2400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Best solution / </a:t>
            </a:r>
            <a:r>
              <a:rPr lang="en" sz="2400" b="1"/>
              <a:t>Non-heuristic</a:t>
            </a:r>
            <a:r>
              <a:rPr lang="en" sz="2400"/>
              <a:t>.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Problem can be </a:t>
            </a:r>
            <a:r>
              <a:rPr lang="en" sz="2400" b="1"/>
              <a:t>brute-forced</a:t>
            </a:r>
            <a:r>
              <a:rPr lang="en" sz="2400"/>
              <a:t>.</a:t>
            </a:r>
            <a:endParaRPr sz="24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Well defined</a:t>
            </a:r>
            <a:r>
              <a:rPr lang="en" sz="2400"/>
              <a:t> system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Inputs, Outputs, Constraints are known.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System is closed and controlled.</a:t>
            </a:r>
            <a:endParaRPr sz="24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975" y="1505700"/>
            <a:ext cx="3611150" cy="2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4" name="Google Shape;164;p30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5" name="Google Shape;165;p30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for numbers </a:t>
            </a:r>
            <a:r>
              <a:rPr lang="en" b="1" i="1" dirty="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baseline="300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cancel </a:t>
            </a:r>
            <a:r>
              <a:rPr lang="en" b="1" i="1" u="sng" dirty="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/>
          <p:nvPr/>
        </p:nvSpPr>
        <p:spPr>
          <a:xfrm rot="10800000" flipH="1">
            <a:off x="13090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7" name="Google Shape;167;p30"/>
          <p:cNvSpPr/>
          <p:nvPr/>
        </p:nvSpPr>
        <p:spPr>
          <a:xfrm rot="10800000" flipH="1">
            <a:off x="22234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8" name="Google Shape;168;p30"/>
          <p:cNvSpPr/>
          <p:nvPr/>
        </p:nvSpPr>
        <p:spPr>
          <a:xfrm rot="10800000" flipH="1">
            <a:off x="31378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9" name="Google Shape;169;p30"/>
          <p:cNvSpPr/>
          <p:nvPr/>
        </p:nvSpPr>
        <p:spPr>
          <a:xfrm rot="10800000" flipH="1">
            <a:off x="40522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5" name="Google Shape;175;p31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6" name="Google Shape;176;p31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numbers </a:t>
            </a:r>
            <a:r>
              <a:rPr lang="en" b="1" i="1" u="sng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u="sng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1"/>
          <p:cNvSpPr/>
          <p:nvPr/>
        </p:nvSpPr>
        <p:spPr>
          <a:xfrm rot="10800000" flipH="1">
            <a:off x="13090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8" name="Google Shape;178;p31"/>
          <p:cNvSpPr/>
          <p:nvPr/>
        </p:nvSpPr>
        <p:spPr>
          <a:xfrm rot="10800000" flipH="1">
            <a:off x="22234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9" name="Google Shape;179;p31"/>
          <p:cNvSpPr/>
          <p:nvPr/>
        </p:nvSpPr>
        <p:spPr>
          <a:xfrm rot="10800000" flipH="1">
            <a:off x="31378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0" name="Google Shape;180;p31"/>
          <p:cNvSpPr/>
          <p:nvPr/>
        </p:nvSpPr>
        <p:spPr>
          <a:xfrm rot="10800000" flipH="1">
            <a:off x="4052275" y="1989064"/>
            <a:ext cx="800575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6" name="Google Shape;186;p32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2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numbers </a:t>
            </a:r>
            <a:r>
              <a:rPr lang="en" b="1" i="1" u="sng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for numbers </a:t>
            </a:r>
            <a:r>
              <a:rPr lang="en" b="1" i="1" dirty="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baseline="300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 dirty="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 flipH="1">
            <a:off x="1861126" y="2010039"/>
            <a:ext cx="2470233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4" name="Google Shape;194;p33"/>
          <p:cNvGraphicFramePr/>
          <p:nvPr/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" name="Google Shape;195;p33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numbers </a:t>
            </a:r>
            <a:r>
              <a:rPr lang="en" b="1" i="1" u="sng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u="sng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3"/>
          <p:cNvSpPr/>
          <p:nvPr/>
        </p:nvSpPr>
        <p:spPr>
          <a:xfrm rot="10800000" flipH="1">
            <a:off x="1861126" y="2010039"/>
            <a:ext cx="2470233" cy="23983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7" name="Google Shape;197;p33"/>
          <p:cNvSpPr/>
          <p:nvPr/>
        </p:nvSpPr>
        <p:spPr>
          <a:xfrm rot="-493105" flipH="1">
            <a:off x="1382179" y="2782690"/>
            <a:ext cx="3194156" cy="239826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8" name="Google Shape;198;p33"/>
          <p:cNvSpPr/>
          <p:nvPr/>
        </p:nvSpPr>
        <p:spPr>
          <a:xfrm rot="10800000" flipH="1">
            <a:off x="1309075" y="2451816"/>
            <a:ext cx="1307784" cy="239859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9" name="Google Shape;199;p33"/>
          <p:cNvSpPr/>
          <p:nvPr/>
        </p:nvSpPr>
        <p:spPr>
          <a:xfrm rot="10800000" flipH="1">
            <a:off x="2690950" y="2451816"/>
            <a:ext cx="1307784" cy="239859"/>
          </a:xfrm>
          <a:custGeom>
            <a:avLst/>
            <a:gdLst/>
            <a:ahLst/>
            <a:cxnLst/>
            <a:rect l="l" t="t" r="r" b="b"/>
            <a:pathLst>
              <a:path w="18591" h="9089" extrusionOk="0">
                <a:moveTo>
                  <a:pt x="0" y="0"/>
                </a:moveTo>
                <a:cubicBezTo>
                  <a:pt x="895" y="1308"/>
                  <a:pt x="3098" y="6473"/>
                  <a:pt x="5370" y="7850"/>
                </a:cubicBezTo>
                <a:cubicBezTo>
                  <a:pt x="7642" y="9227"/>
                  <a:pt x="11430" y="9434"/>
                  <a:pt x="13633" y="8263"/>
                </a:cubicBezTo>
                <a:cubicBezTo>
                  <a:pt x="15837" y="7092"/>
                  <a:pt x="17765" y="2066"/>
                  <a:pt x="18591" y="82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 - Find all primes : Sieve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1" name="Google Shape;541;p55"/>
          <p:cNvGraphicFramePr/>
          <p:nvPr>
            <p:extLst>
              <p:ext uri="{D42A27DB-BD31-4B8C-83A1-F6EECF244321}">
                <p14:modId xmlns:p14="http://schemas.microsoft.com/office/powerpoint/2010/main" val="920851451"/>
              </p:ext>
            </p:extLst>
          </p:nvPr>
        </p:nvGraphicFramePr>
        <p:xfrm>
          <a:off x="628700" y="2283525"/>
          <a:ext cx="4471000" cy="1981050"/>
        </p:xfrm>
        <a:graphic>
          <a:graphicData uri="http://schemas.openxmlformats.org/drawingml/2006/table">
            <a:tbl>
              <a:tblPr>
                <a:noFill/>
                <a:tableStyleId>{DF329898-2370-4041-A2E0-C82623FF8707}</a:tableStyleId>
              </a:tblPr>
              <a:tblGrid>
                <a:gridCol w="4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39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48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49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50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7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2" name="Google Shape;542;p55"/>
          <p:cNvSpPr txBox="1"/>
          <p:nvPr/>
        </p:nvSpPr>
        <p:spPr>
          <a:xfrm>
            <a:off x="5384600" y="2069650"/>
            <a:ext cx="3596400" cy="23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function prime(N)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Skip 0 and 1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for numbers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2 and sqrt(N)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if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not cancelled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for numbers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b="1" i="1" baseline="30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steps of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cancel </a:t>
            </a:r>
            <a:r>
              <a:rPr lang="en" b="1" i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55"/>
          <p:cNvSpPr/>
          <p:nvPr/>
        </p:nvSpPr>
        <p:spPr>
          <a:xfrm rot="-2700000">
            <a:off x="3840101" y="4286031"/>
            <a:ext cx="188798" cy="309289"/>
          </a:xfrm>
          <a:prstGeom prst="up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5"/>
          <p:cNvSpPr txBox="1"/>
          <p:nvPr/>
        </p:nvSpPr>
        <p:spPr>
          <a:xfrm>
            <a:off x="4052075" y="4445300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prime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/>
          <p:nvPr/>
        </p:nvSpPr>
        <p:spPr>
          <a:xfrm>
            <a:off x="4966375" y="1355500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6"/>
          <p:cNvSpPr txBox="1"/>
          <p:nvPr/>
        </p:nvSpPr>
        <p:spPr>
          <a:xfrm>
            <a:off x="562576" y="2881600"/>
            <a:ext cx="35523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T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T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lang="en" b="1" i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prime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list upto </a:t>
            </a: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maximum in A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	answer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2" name="Google Shape;552;p56"/>
          <p:cNvCxnSpPr>
            <a:endCxn id="549" idx="1"/>
          </p:cNvCxnSpPr>
          <p:nvPr/>
        </p:nvCxnSpPr>
        <p:spPr>
          <a:xfrm rot="10800000" flipH="1">
            <a:off x="3817375" y="3006850"/>
            <a:ext cx="1149000" cy="1343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56"/>
          <p:cNvSpPr txBox="1"/>
          <p:nvPr/>
        </p:nvSpPr>
        <p:spPr>
          <a:xfrm rot="-5400000">
            <a:off x="8363875" y="173310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54" name="Google Shape;554;p56"/>
          <p:cNvCxnSpPr>
            <a:stCxn id="553" idx="0"/>
          </p:cNvCxnSpPr>
          <p:nvPr/>
        </p:nvCxnSpPr>
        <p:spPr>
          <a:xfrm flipH="1">
            <a:off x="7976425" y="1933200"/>
            <a:ext cx="322200" cy="75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5" name="Google Shape;555;p56"/>
          <p:cNvSpPr txBox="1"/>
          <p:nvPr/>
        </p:nvSpPr>
        <p:spPr>
          <a:xfrm rot="-5400000">
            <a:off x="7567825" y="2158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56" name="Google Shape;556;p56"/>
          <p:cNvCxnSpPr>
            <a:stCxn id="555" idx="0"/>
          </p:cNvCxnSpPr>
          <p:nvPr/>
        </p:nvCxnSpPr>
        <p:spPr>
          <a:xfrm flipH="1">
            <a:off x="6670525" y="23584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7" name="Google Shape;557;p56"/>
          <p:cNvSpPr txBox="1"/>
          <p:nvPr/>
        </p:nvSpPr>
        <p:spPr>
          <a:xfrm rot="-5400000">
            <a:off x="8193925" y="2527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58" name="Google Shape;558;p56"/>
          <p:cNvCxnSpPr>
            <a:stCxn id="557" idx="0"/>
          </p:cNvCxnSpPr>
          <p:nvPr/>
        </p:nvCxnSpPr>
        <p:spPr>
          <a:xfrm flipH="1">
            <a:off x="7604725" y="2727450"/>
            <a:ext cx="617700" cy="175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56"/>
          <p:cNvSpPr txBox="1"/>
          <p:nvPr/>
        </p:nvSpPr>
        <p:spPr>
          <a:xfrm rot="-5400000">
            <a:off x="-20075" y="459460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60" name="Google Shape;560;p56"/>
          <p:cNvCxnSpPr>
            <a:stCxn id="559" idx="2"/>
          </p:cNvCxnSpPr>
          <p:nvPr/>
        </p:nvCxnSpPr>
        <p:spPr>
          <a:xfrm rot="10800000" flipH="1">
            <a:off x="408625" y="4269400"/>
            <a:ext cx="606000" cy="525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1" name="Google Shape;561;p56"/>
          <p:cNvSpPr txBox="1"/>
          <p:nvPr/>
        </p:nvSpPr>
        <p:spPr>
          <a:xfrm rot="-5400000">
            <a:off x="-500675" y="365680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 log (log 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62" name="Google Shape;562;p56"/>
          <p:cNvCxnSpPr>
            <a:stCxn id="561" idx="2"/>
          </p:cNvCxnSpPr>
          <p:nvPr/>
        </p:nvCxnSpPr>
        <p:spPr>
          <a:xfrm>
            <a:off x="408625" y="3856900"/>
            <a:ext cx="606000" cy="231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3" name="Google Shape;563;p56"/>
          <p:cNvSpPr txBox="1"/>
          <p:nvPr/>
        </p:nvSpPr>
        <p:spPr>
          <a:xfrm rot="-5400000">
            <a:off x="7664117" y="15487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64" name="Google Shape;564;p56"/>
          <p:cNvCxnSpPr>
            <a:stCxn id="563" idx="0"/>
          </p:cNvCxnSpPr>
          <p:nvPr/>
        </p:nvCxnSpPr>
        <p:spPr>
          <a:xfrm flipH="1">
            <a:off x="6766817" y="17488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56"/>
          <p:cNvSpPr txBox="1"/>
          <p:nvPr/>
        </p:nvSpPr>
        <p:spPr>
          <a:xfrm>
            <a:off x="311725" y="1443756"/>
            <a:ext cx="39420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	T * (N + 5 A)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	100 * (10^5 + 5*10^6)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"/>
          <p:cNvSpPr txBox="1"/>
          <p:nvPr/>
        </p:nvSpPr>
        <p:spPr>
          <a:xfrm>
            <a:off x="4966375" y="1355500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5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7"/>
          <p:cNvSpPr txBox="1"/>
          <p:nvPr/>
        </p:nvSpPr>
        <p:spPr>
          <a:xfrm>
            <a:off x="562576" y="2881600"/>
            <a:ext cx="35523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prime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list upto </a:t>
            </a:r>
            <a:r>
              <a:rPr lang="en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maximum in A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3" name="Google Shape;573;p57"/>
          <p:cNvCxnSpPr>
            <a:endCxn id="570" idx="1"/>
          </p:cNvCxnSpPr>
          <p:nvPr/>
        </p:nvCxnSpPr>
        <p:spPr>
          <a:xfrm rot="10800000" flipH="1">
            <a:off x="3817375" y="3006850"/>
            <a:ext cx="1149000" cy="1343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7"/>
          <p:cNvSpPr txBox="1"/>
          <p:nvPr/>
        </p:nvSpPr>
        <p:spPr>
          <a:xfrm rot="-5400000">
            <a:off x="8363875" y="173310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75" name="Google Shape;575;p57"/>
          <p:cNvCxnSpPr>
            <a:stCxn id="574" idx="0"/>
          </p:cNvCxnSpPr>
          <p:nvPr/>
        </p:nvCxnSpPr>
        <p:spPr>
          <a:xfrm flipH="1">
            <a:off x="7976425" y="1933200"/>
            <a:ext cx="322200" cy="75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" name="Google Shape;576;p57"/>
          <p:cNvSpPr txBox="1"/>
          <p:nvPr/>
        </p:nvSpPr>
        <p:spPr>
          <a:xfrm rot="-5400000">
            <a:off x="7567825" y="2158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77" name="Google Shape;577;p57"/>
          <p:cNvCxnSpPr>
            <a:stCxn id="576" idx="0"/>
          </p:cNvCxnSpPr>
          <p:nvPr/>
        </p:nvCxnSpPr>
        <p:spPr>
          <a:xfrm flipH="1">
            <a:off x="6670525" y="23584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7"/>
          <p:cNvSpPr txBox="1"/>
          <p:nvPr/>
        </p:nvSpPr>
        <p:spPr>
          <a:xfrm rot="-5400000">
            <a:off x="8193925" y="2527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79" name="Google Shape;579;p57"/>
          <p:cNvCxnSpPr>
            <a:stCxn id="578" idx="0"/>
          </p:cNvCxnSpPr>
          <p:nvPr/>
        </p:nvCxnSpPr>
        <p:spPr>
          <a:xfrm flipH="1">
            <a:off x="7604725" y="2727450"/>
            <a:ext cx="617700" cy="175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57"/>
          <p:cNvSpPr txBox="1"/>
          <p:nvPr/>
        </p:nvSpPr>
        <p:spPr>
          <a:xfrm rot="-5400000">
            <a:off x="-20075" y="459460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81" name="Google Shape;581;p57"/>
          <p:cNvCxnSpPr>
            <a:stCxn id="580" idx="2"/>
          </p:cNvCxnSpPr>
          <p:nvPr/>
        </p:nvCxnSpPr>
        <p:spPr>
          <a:xfrm rot="10800000" flipH="1">
            <a:off x="408625" y="4269400"/>
            <a:ext cx="606000" cy="525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p57"/>
          <p:cNvSpPr txBox="1"/>
          <p:nvPr/>
        </p:nvSpPr>
        <p:spPr>
          <a:xfrm rot="-5400000">
            <a:off x="-500675" y="365680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 log (log 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83" name="Google Shape;583;p57"/>
          <p:cNvCxnSpPr>
            <a:stCxn id="582" idx="2"/>
          </p:cNvCxnSpPr>
          <p:nvPr/>
        </p:nvCxnSpPr>
        <p:spPr>
          <a:xfrm>
            <a:off x="408625" y="3856900"/>
            <a:ext cx="606000" cy="231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57"/>
          <p:cNvSpPr txBox="1"/>
          <p:nvPr/>
        </p:nvSpPr>
        <p:spPr>
          <a:xfrm rot="-5400000">
            <a:off x="7664117" y="15487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85" name="Google Shape;585;p57"/>
          <p:cNvCxnSpPr>
            <a:stCxn id="584" idx="0"/>
          </p:cNvCxnSpPr>
          <p:nvPr/>
        </p:nvCxnSpPr>
        <p:spPr>
          <a:xfrm flipH="1">
            <a:off x="6766817" y="17488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57"/>
          <p:cNvSpPr txBox="1"/>
          <p:nvPr/>
        </p:nvSpPr>
        <p:spPr>
          <a:xfrm>
            <a:off x="311725" y="1443756"/>
            <a:ext cx="39420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	T * (N + 5 A)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	100 * (10^5 + 5*10^6)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57"/>
          <p:cNvSpPr/>
          <p:nvPr/>
        </p:nvSpPr>
        <p:spPr>
          <a:xfrm>
            <a:off x="1044775" y="3988225"/>
            <a:ext cx="2832900" cy="231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/>
        </p:nvSpPr>
        <p:spPr>
          <a:xfrm>
            <a:off x="4966375" y="1355500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8"/>
          <p:cNvSpPr txBox="1"/>
          <p:nvPr/>
        </p:nvSpPr>
        <p:spPr>
          <a:xfrm>
            <a:off x="562576" y="2881600"/>
            <a:ext cx="35523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prime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list upto </a:t>
            </a:r>
            <a:r>
              <a:rPr lang="en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maximum in A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5" name="Google Shape;595;p58"/>
          <p:cNvCxnSpPr>
            <a:endCxn id="592" idx="1"/>
          </p:cNvCxnSpPr>
          <p:nvPr/>
        </p:nvCxnSpPr>
        <p:spPr>
          <a:xfrm rot="10800000" flipH="1">
            <a:off x="3817375" y="3006850"/>
            <a:ext cx="1149000" cy="1343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58"/>
          <p:cNvSpPr txBox="1"/>
          <p:nvPr/>
        </p:nvSpPr>
        <p:spPr>
          <a:xfrm rot="-5400000">
            <a:off x="8363875" y="173310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97" name="Google Shape;597;p58"/>
          <p:cNvCxnSpPr>
            <a:stCxn id="596" idx="0"/>
          </p:cNvCxnSpPr>
          <p:nvPr/>
        </p:nvCxnSpPr>
        <p:spPr>
          <a:xfrm flipH="1">
            <a:off x="7976425" y="1933200"/>
            <a:ext cx="322200" cy="75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58"/>
          <p:cNvSpPr txBox="1"/>
          <p:nvPr/>
        </p:nvSpPr>
        <p:spPr>
          <a:xfrm rot="-5400000">
            <a:off x="7567825" y="2158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599" name="Google Shape;599;p58"/>
          <p:cNvCxnSpPr>
            <a:stCxn id="598" idx="0"/>
          </p:cNvCxnSpPr>
          <p:nvPr/>
        </p:nvCxnSpPr>
        <p:spPr>
          <a:xfrm flipH="1">
            <a:off x="6670525" y="23584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8"/>
          <p:cNvSpPr txBox="1"/>
          <p:nvPr/>
        </p:nvSpPr>
        <p:spPr>
          <a:xfrm rot="-5400000">
            <a:off x="8193925" y="2527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01" name="Google Shape;601;p58"/>
          <p:cNvCxnSpPr>
            <a:stCxn id="600" idx="0"/>
          </p:cNvCxnSpPr>
          <p:nvPr/>
        </p:nvCxnSpPr>
        <p:spPr>
          <a:xfrm flipH="1">
            <a:off x="7604725" y="2727450"/>
            <a:ext cx="617700" cy="175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58"/>
          <p:cNvSpPr txBox="1"/>
          <p:nvPr/>
        </p:nvSpPr>
        <p:spPr>
          <a:xfrm rot="-5400000">
            <a:off x="-20075" y="459460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03" name="Google Shape;603;p58"/>
          <p:cNvCxnSpPr>
            <a:stCxn id="602" idx="2"/>
          </p:cNvCxnSpPr>
          <p:nvPr/>
        </p:nvCxnSpPr>
        <p:spPr>
          <a:xfrm rot="10800000" flipH="1">
            <a:off x="408625" y="4269400"/>
            <a:ext cx="606000" cy="525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58"/>
          <p:cNvSpPr txBox="1"/>
          <p:nvPr/>
        </p:nvSpPr>
        <p:spPr>
          <a:xfrm rot="-5400000">
            <a:off x="-500675" y="365680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 log (log 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05" name="Google Shape;605;p58"/>
          <p:cNvCxnSpPr>
            <a:stCxn id="604" idx="2"/>
          </p:cNvCxnSpPr>
          <p:nvPr/>
        </p:nvCxnSpPr>
        <p:spPr>
          <a:xfrm>
            <a:off x="408625" y="3856900"/>
            <a:ext cx="606000" cy="231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58"/>
          <p:cNvSpPr txBox="1"/>
          <p:nvPr/>
        </p:nvSpPr>
        <p:spPr>
          <a:xfrm rot="-5400000">
            <a:off x="7664117" y="15487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07" name="Google Shape;607;p58"/>
          <p:cNvCxnSpPr>
            <a:stCxn id="606" idx="0"/>
          </p:cNvCxnSpPr>
          <p:nvPr/>
        </p:nvCxnSpPr>
        <p:spPr>
          <a:xfrm flipH="1">
            <a:off x="6766817" y="17488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58"/>
          <p:cNvSpPr txBox="1"/>
          <p:nvPr/>
        </p:nvSpPr>
        <p:spPr>
          <a:xfrm>
            <a:off x="311725" y="1443756"/>
            <a:ext cx="39420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	     T * (N + 5 A)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	100 * (10^5 + 5*10^6)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58"/>
          <p:cNvSpPr/>
          <p:nvPr/>
        </p:nvSpPr>
        <p:spPr>
          <a:xfrm>
            <a:off x="1044775" y="3988225"/>
            <a:ext cx="2832900" cy="231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8"/>
          <p:cNvSpPr/>
          <p:nvPr/>
        </p:nvSpPr>
        <p:spPr>
          <a:xfrm>
            <a:off x="1979050" y="2973583"/>
            <a:ext cx="787350" cy="994550"/>
          </a:xfrm>
          <a:custGeom>
            <a:avLst/>
            <a:gdLst/>
            <a:ahLst/>
            <a:cxnLst/>
            <a:rect l="l" t="t" r="r" b="b"/>
            <a:pathLst>
              <a:path w="31494" h="39782" extrusionOk="0">
                <a:moveTo>
                  <a:pt x="22904" y="39782"/>
                </a:moveTo>
                <a:cubicBezTo>
                  <a:pt x="24311" y="36299"/>
                  <a:pt x="30874" y="24914"/>
                  <a:pt x="31343" y="18886"/>
                </a:cubicBezTo>
                <a:cubicBezTo>
                  <a:pt x="31812" y="12859"/>
                  <a:pt x="30941" y="6765"/>
                  <a:pt x="25717" y="3617"/>
                </a:cubicBezTo>
                <a:cubicBezTo>
                  <a:pt x="20493" y="469"/>
                  <a:pt x="4286" y="603"/>
                  <a:pt x="0" y="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 txBox="1"/>
          <p:nvPr/>
        </p:nvSpPr>
        <p:spPr>
          <a:xfrm>
            <a:off x="4966375" y="1355500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prime_sum(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element x in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if x is not a prime, make x =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calculate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for each index i from 0 to n-1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left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0, i-1)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right sum = sum_new(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sum_A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i+1, n-1)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if left sum is equal to right sum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-1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5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Sum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9"/>
          <p:cNvSpPr txBox="1"/>
          <p:nvPr/>
        </p:nvSpPr>
        <p:spPr>
          <a:xfrm>
            <a:off x="562576" y="2881600"/>
            <a:ext cx="3552300" cy="1776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lang="en" b="1" i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prime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list upto </a:t>
            </a:r>
            <a:r>
              <a:rPr lang="en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maximum in 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For each test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T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Read list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          answer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= prime_sum(A)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8" name="Google Shape;618;p59"/>
          <p:cNvCxnSpPr>
            <a:endCxn id="615" idx="1"/>
          </p:cNvCxnSpPr>
          <p:nvPr/>
        </p:nvCxnSpPr>
        <p:spPr>
          <a:xfrm rot="10800000" flipH="1">
            <a:off x="3817375" y="3006850"/>
            <a:ext cx="1149000" cy="1343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59"/>
          <p:cNvSpPr txBox="1"/>
          <p:nvPr/>
        </p:nvSpPr>
        <p:spPr>
          <a:xfrm rot="-5400000">
            <a:off x="8363875" y="173310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20" name="Google Shape;620;p59"/>
          <p:cNvCxnSpPr>
            <a:stCxn id="619" idx="0"/>
          </p:cNvCxnSpPr>
          <p:nvPr/>
        </p:nvCxnSpPr>
        <p:spPr>
          <a:xfrm flipH="1">
            <a:off x="7976425" y="1933200"/>
            <a:ext cx="322200" cy="75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59"/>
          <p:cNvSpPr txBox="1"/>
          <p:nvPr/>
        </p:nvSpPr>
        <p:spPr>
          <a:xfrm rot="-5400000">
            <a:off x="7567825" y="2158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22" name="Google Shape;622;p59"/>
          <p:cNvCxnSpPr>
            <a:stCxn id="621" idx="0"/>
          </p:cNvCxnSpPr>
          <p:nvPr/>
        </p:nvCxnSpPr>
        <p:spPr>
          <a:xfrm flipH="1">
            <a:off x="6670525" y="23584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3" name="Google Shape;623;p59"/>
          <p:cNvSpPr txBox="1"/>
          <p:nvPr/>
        </p:nvSpPr>
        <p:spPr>
          <a:xfrm rot="-5400000">
            <a:off x="8193925" y="25273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24" name="Google Shape;624;p59"/>
          <p:cNvCxnSpPr>
            <a:stCxn id="623" idx="0"/>
          </p:cNvCxnSpPr>
          <p:nvPr/>
        </p:nvCxnSpPr>
        <p:spPr>
          <a:xfrm flipH="1">
            <a:off x="7604725" y="2727450"/>
            <a:ext cx="617700" cy="175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59"/>
          <p:cNvSpPr txBox="1"/>
          <p:nvPr/>
        </p:nvSpPr>
        <p:spPr>
          <a:xfrm rot="-5400000">
            <a:off x="-20075" y="459460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26" name="Google Shape;626;p59"/>
          <p:cNvCxnSpPr>
            <a:stCxn id="625" idx="2"/>
          </p:cNvCxnSpPr>
          <p:nvPr/>
        </p:nvCxnSpPr>
        <p:spPr>
          <a:xfrm rot="10800000" flipH="1">
            <a:off x="408625" y="4269400"/>
            <a:ext cx="606000" cy="525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" name="Google Shape;627;p59"/>
          <p:cNvSpPr txBox="1"/>
          <p:nvPr/>
        </p:nvSpPr>
        <p:spPr>
          <a:xfrm rot="-5400000">
            <a:off x="-500675" y="266620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 log (log A)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28" name="Google Shape;628;p59"/>
          <p:cNvCxnSpPr>
            <a:stCxn id="627" idx="2"/>
            <a:endCxn id="629" idx="1"/>
          </p:cNvCxnSpPr>
          <p:nvPr/>
        </p:nvCxnSpPr>
        <p:spPr>
          <a:xfrm>
            <a:off x="408625" y="2866300"/>
            <a:ext cx="184200" cy="160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59"/>
          <p:cNvSpPr txBox="1"/>
          <p:nvPr/>
        </p:nvSpPr>
        <p:spPr>
          <a:xfrm rot="-5400000">
            <a:off x="7664117" y="15487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631" name="Google Shape;631;p59"/>
          <p:cNvCxnSpPr>
            <a:stCxn id="630" idx="0"/>
          </p:cNvCxnSpPr>
          <p:nvPr/>
        </p:nvCxnSpPr>
        <p:spPr>
          <a:xfrm flipH="1">
            <a:off x="6766817" y="1748850"/>
            <a:ext cx="925800" cy="92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" name="Google Shape;632;p59"/>
          <p:cNvSpPr txBox="1"/>
          <p:nvPr/>
        </p:nvSpPr>
        <p:spPr>
          <a:xfrm>
            <a:off x="311725" y="1443756"/>
            <a:ext cx="39420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-	    T * N +  </a:t>
            </a:r>
            <a:r>
              <a:rPr lang="en" sz="20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5 A</a:t>
            </a:r>
            <a:br>
              <a:rPr lang="en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	100 * 10^5   +   5*10^6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59"/>
          <p:cNvSpPr/>
          <p:nvPr/>
        </p:nvSpPr>
        <p:spPr>
          <a:xfrm>
            <a:off x="592713" y="2910992"/>
            <a:ext cx="2832900" cy="231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SUM! - Hints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8" name="Google Shape;638;p6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something is a constant, calculate it at the beginning.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problems - Objectives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7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Obtain the </a:t>
            </a:r>
            <a:r>
              <a:rPr lang="en" sz="2400" b="1"/>
              <a:t>optimal solution</a:t>
            </a:r>
            <a:r>
              <a:rPr lang="en" sz="2400"/>
              <a:t>.</a:t>
            </a:r>
            <a:endParaRPr sz="24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Solve the problem </a:t>
            </a:r>
            <a:r>
              <a:rPr lang="en" sz="2400" b="1"/>
              <a:t>faster</a:t>
            </a:r>
            <a:r>
              <a:rPr lang="en" sz="2400"/>
              <a:t>.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Time complexity</a:t>
            </a:r>
            <a:r>
              <a:rPr lang="en" sz="2400"/>
              <a:t> of solution - Algorithm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Resource efficient</a:t>
            </a:r>
            <a:r>
              <a:rPr lang="en" sz="2400"/>
              <a:t> solution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Space complexity</a:t>
            </a:r>
            <a:r>
              <a:rPr lang="en" sz="2400"/>
              <a:t> of solution - Data Structure</a:t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8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pyramids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Dynamic programming</a:t>
            </a:r>
            <a:br>
              <a:rPr lang="en" sz="2400"/>
            </a:br>
            <a:r>
              <a:rPr lang="en" sz="2400"/>
              <a:t>		</a:t>
            </a:r>
            <a:br>
              <a:rPr lang="en" sz="2400"/>
            </a:br>
            <a:r>
              <a:rPr lang="en" sz="2400"/>
              <a:t>		INCOMPLETE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789" name="Google Shape;789;p79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10      5       8       3</a:t>
            </a:r>
            <a:endParaRPr sz="2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795" name="Google Shape;795;p80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10      5       8       3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cxnSp>
        <p:nvCxnSpPr>
          <p:cNvPr id="796" name="Google Shape;796;p80"/>
          <p:cNvCxnSpPr/>
          <p:nvPr/>
        </p:nvCxnSpPr>
        <p:spPr>
          <a:xfrm flipH="1">
            <a:off x="3278400" y="2220150"/>
            <a:ext cx="1045500" cy="18105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7" name="Google Shape;797;p80"/>
          <p:cNvSpPr txBox="1"/>
          <p:nvPr/>
        </p:nvSpPr>
        <p:spPr>
          <a:xfrm>
            <a:off x="3013750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03" name="Google Shape;803;p81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10      5       8       3</a:t>
            </a:r>
            <a:endParaRPr sz="2000"/>
          </a:p>
        </p:txBody>
      </p:sp>
      <p:cxnSp>
        <p:nvCxnSpPr>
          <p:cNvPr id="804" name="Google Shape;804;p81"/>
          <p:cNvCxnSpPr/>
          <p:nvPr/>
        </p:nvCxnSpPr>
        <p:spPr>
          <a:xfrm flipH="1">
            <a:off x="3278400" y="2220150"/>
            <a:ext cx="1045500" cy="18105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5" name="Google Shape;805;p81"/>
          <p:cNvSpPr txBox="1"/>
          <p:nvPr/>
        </p:nvSpPr>
        <p:spPr>
          <a:xfrm>
            <a:off x="3013750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6" name="Google Shape;806;p81"/>
          <p:cNvCxnSpPr/>
          <p:nvPr/>
        </p:nvCxnSpPr>
        <p:spPr>
          <a:xfrm>
            <a:off x="4771800" y="2159875"/>
            <a:ext cx="1116600" cy="1933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7" name="Google Shape;807;p81"/>
          <p:cNvSpPr txBox="1"/>
          <p:nvPr/>
        </p:nvSpPr>
        <p:spPr>
          <a:xfrm>
            <a:off x="5717825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13" name="Google Shape;813;p82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10      5       8       3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cxnSp>
        <p:nvCxnSpPr>
          <p:cNvPr id="814" name="Google Shape;814;p82"/>
          <p:cNvCxnSpPr/>
          <p:nvPr/>
        </p:nvCxnSpPr>
        <p:spPr>
          <a:xfrm flipH="1">
            <a:off x="3278400" y="2220150"/>
            <a:ext cx="1045500" cy="18105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5" name="Google Shape;815;p82"/>
          <p:cNvSpPr txBox="1"/>
          <p:nvPr/>
        </p:nvSpPr>
        <p:spPr>
          <a:xfrm>
            <a:off x="3013750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82"/>
          <p:cNvCxnSpPr/>
          <p:nvPr/>
        </p:nvCxnSpPr>
        <p:spPr>
          <a:xfrm>
            <a:off x="4771800" y="2159875"/>
            <a:ext cx="1116600" cy="1933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7" name="Google Shape;817;p82"/>
          <p:cNvSpPr txBox="1"/>
          <p:nvPr/>
        </p:nvSpPr>
        <p:spPr>
          <a:xfrm>
            <a:off x="5717825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82"/>
          <p:cNvSpPr/>
          <p:nvPr/>
        </p:nvSpPr>
        <p:spPr>
          <a:xfrm>
            <a:off x="4417429" y="2356625"/>
            <a:ext cx="362700" cy="1717850"/>
          </a:xfrm>
          <a:custGeom>
            <a:avLst/>
            <a:gdLst/>
            <a:ahLst/>
            <a:cxnLst/>
            <a:rect l="l" t="t" r="r" b="b"/>
            <a:pathLst>
              <a:path w="14508" h="68714" extrusionOk="0">
                <a:moveTo>
                  <a:pt x="444" y="0"/>
                </a:moveTo>
                <a:cubicBezTo>
                  <a:pt x="2453" y="4018"/>
                  <a:pt x="12566" y="16341"/>
                  <a:pt x="12499" y="24110"/>
                </a:cubicBezTo>
                <a:cubicBezTo>
                  <a:pt x="12432" y="31879"/>
                  <a:pt x="-293" y="39179"/>
                  <a:pt x="42" y="46613"/>
                </a:cubicBezTo>
                <a:cubicBezTo>
                  <a:pt x="377" y="54047"/>
                  <a:pt x="12097" y="65031"/>
                  <a:pt x="14508" y="6871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9" name="Google Shape;819;p82"/>
          <p:cNvSpPr txBox="1"/>
          <p:nvPr/>
        </p:nvSpPr>
        <p:spPr>
          <a:xfrm>
            <a:off x="4651025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25" name="Google Shape;825;p83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10      5       8       3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826" name="Google Shape;826;p83"/>
          <p:cNvSpPr/>
          <p:nvPr/>
        </p:nvSpPr>
        <p:spPr>
          <a:xfrm>
            <a:off x="4252077" y="2340700"/>
            <a:ext cx="933075" cy="1627425"/>
          </a:xfrm>
          <a:custGeom>
            <a:avLst/>
            <a:gdLst/>
            <a:ahLst/>
            <a:cxnLst/>
            <a:rect l="l" t="t" r="r" b="b"/>
            <a:pathLst>
              <a:path w="37323" h="65097" extrusionOk="0">
                <a:moveTo>
                  <a:pt x="13556" y="0"/>
                </a:moveTo>
                <a:cubicBezTo>
                  <a:pt x="11413" y="3483"/>
                  <a:pt x="-3254" y="13327"/>
                  <a:pt x="697" y="20895"/>
                </a:cubicBezTo>
                <a:cubicBezTo>
                  <a:pt x="4648" y="28463"/>
                  <a:pt x="36795" y="38040"/>
                  <a:pt x="37264" y="45407"/>
                </a:cubicBezTo>
                <a:cubicBezTo>
                  <a:pt x="37733" y="52774"/>
                  <a:pt x="9136" y="61815"/>
                  <a:pt x="3510" y="65097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7" name="Google Shape;827;p83"/>
          <p:cNvSpPr/>
          <p:nvPr/>
        </p:nvSpPr>
        <p:spPr>
          <a:xfrm>
            <a:off x="6479600" y="2561688"/>
            <a:ext cx="1567200" cy="1567200"/>
          </a:xfrm>
          <a:prstGeom prst="mathMultiply">
            <a:avLst>
              <a:gd name="adj1" fmla="val 961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33" name="Google Shape;833;p84"/>
          <p:cNvSpPr txBox="1">
            <a:spLocks noGrp="1"/>
          </p:cNvSpPr>
          <p:nvPr>
            <p:ph type="body" idx="1"/>
          </p:nvPr>
        </p:nvSpPr>
        <p:spPr>
          <a:xfrm>
            <a:off x="277525" y="2072750"/>
            <a:ext cx="8589000" cy="23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3       6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5       3       1</a:t>
            </a:r>
            <a:endParaRPr sz="2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10      5       8       3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cxnSp>
        <p:nvCxnSpPr>
          <p:cNvPr id="834" name="Google Shape;834;p84"/>
          <p:cNvCxnSpPr/>
          <p:nvPr/>
        </p:nvCxnSpPr>
        <p:spPr>
          <a:xfrm flipH="1">
            <a:off x="3278400" y="2220150"/>
            <a:ext cx="1045500" cy="18105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4"/>
          <p:cNvSpPr txBox="1"/>
          <p:nvPr/>
        </p:nvSpPr>
        <p:spPr>
          <a:xfrm>
            <a:off x="3013750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6" name="Google Shape;836;p84"/>
          <p:cNvCxnSpPr/>
          <p:nvPr/>
        </p:nvCxnSpPr>
        <p:spPr>
          <a:xfrm>
            <a:off x="4771800" y="2159875"/>
            <a:ext cx="1116600" cy="1933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7" name="Google Shape;837;p84"/>
          <p:cNvSpPr txBox="1"/>
          <p:nvPr/>
        </p:nvSpPr>
        <p:spPr>
          <a:xfrm>
            <a:off x="5717825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84"/>
          <p:cNvSpPr/>
          <p:nvPr/>
        </p:nvSpPr>
        <p:spPr>
          <a:xfrm>
            <a:off x="4417429" y="2356625"/>
            <a:ext cx="362700" cy="1717850"/>
          </a:xfrm>
          <a:custGeom>
            <a:avLst/>
            <a:gdLst/>
            <a:ahLst/>
            <a:cxnLst/>
            <a:rect l="l" t="t" r="r" b="b"/>
            <a:pathLst>
              <a:path w="14508" h="68714" extrusionOk="0">
                <a:moveTo>
                  <a:pt x="444" y="0"/>
                </a:moveTo>
                <a:cubicBezTo>
                  <a:pt x="2453" y="4018"/>
                  <a:pt x="12566" y="16341"/>
                  <a:pt x="12499" y="24110"/>
                </a:cubicBezTo>
                <a:cubicBezTo>
                  <a:pt x="12432" y="31879"/>
                  <a:pt x="-293" y="39179"/>
                  <a:pt x="42" y="46613"/>
                </a:cubicBezTo>
                <a:cubicBezTo>
                  <a:pt x="377" y="54047"/>
                  <a:pt x="12097" y="65031"/>
                  <a:pt x="14508" y="6871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39" name="Google Shape;839;p84"/>
          <p:cNvSpPr txBox="1"/>
          <p:nvPr/>
        </p:nvSpPr>
        <p:spPr>
          <a:xfrm>
            <a:off x="4651025" y="4209250"/>
            <a:ext cx="3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45" name="Google Shape;845;p85"/>
          <p:cNvSpPr txBox="1">
            <a:spLocks noGrp="1"/>
          </p:cNvSpPr>
          <p:nvPr>
            <p:ph type="body" idx="1"/>
          </p:nvPr>
        </p:nvSpPr>
        <p:spPr>
          <a:xfrm>
            <a:off x="277500" y="3348575"/>
            <a:ext cx="85890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the </a:t>
            </a:r>
            <a:r>
              <a:rPr lang="en" sz="2000" b="1"/>
              <a:t>maximum sum</a:t>
            </a:r>
            <a:r>
              <a:rPr lang="en" sz="2000"/>
              <a:t> possible from all paths.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brute-force this?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make decisions greedily?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the brute force solution look like?</a:t>
            </a:r>
            <a:endParaRPr sz="2000"/>
          </a:p>
        </p:txBody>
      </p:sp>
      <p:sp>
        <p:nvSpPr>
          <p:cNvPr id="846" name="Google Shape;846;p85"/>
          <p:cNvSpPr txBox="1">
            <a:spLocks noGrp="1"/>
          </p:cNvSpPr>
          <p:nvPr>
            <p:ph type="body" idx="1"/>
          </p:nvPr>
        </p:nvSpPr>
        <p:spPr>
          <a:xfrm>
            <a:off x="1419050" y="1310750"/>
            <a:ext cx="63063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10      5       8       3</a:t>
            </a:r>
            <a:endParaRPr sz="1400"/>
          </a:p>
        </p:txBody>
      </p:sp>
      <p:cxnSp>
        <p:nvCxnSpPr>
          <p:cNvPr id="847" name="Google Shape;847;p85"/>
          <p:cNvCxnSpPr/>
          <p:nvPr/>
        </p:nvCxnSpPr>
        <p:spPr>
          <a:xfrm flipH="1">
            <a:off x="3622171" y="1430585"/>
            <a:ext cx="767700" cy="1471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8" name="Google Shape;848;p85"/>
          <p:cNvSpPr txBox="1"/>
          <p:nvPr/>
        </p:nvSpPr>
        <p:spPr>
          <a:xfrm>
            <a:off x="3427979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9" name="Google Shape;849;p85"/>
          <p:cNvCxnSpPr/>
          <p:nvPr/>
        </p:nvCxnSpPr>
        <p:spPr>
          <a:xfrm>
            <a:off x="4718716" y="1381582"/>
            <a:ext cx="819600" cy="15720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0" name="Google Shape;850;p85"/>
          <p:cNvSpPr txBox="1"/>
          <p:nvPr/>
        </p:nvSpPr>
        <p:spPr>
          <a:xfrm>
            <a:off x="5413268" y="3047700"/>
            <a:ext cx="6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85"/>
          <p:cNvSpPr/>
          <p:nvPr/>
        </p:nvSpPr>
        <p:spPr>
          <a:xfrm>
            <a:off x="4458539" y="1541537"/>
            <a:ext cx="266294" cy="1396612"/>
          </a:xfrm>
          <a:custGeom>
            <a:avLst/>
            <a:gdLst/>
            <a:ahLst/>
            <a:cxnLst/>
            <a:rect l="l" t="t" r="r" b="b"/>
            <a:pathLst>
              <a:path w="14508" h="68714" extrusionOk="0">
                <a:moveTo>
                  <a:pt x="444" y="0"/>
                </a:moveTo>
                <a:cubicBezTo>
                  <a:pt x="2453" y="4018"/>
                  <a:pt x="12566" y="16341"/>
                  <a:pt x="12499" y="24110"/>
                </a:cubicBezTo>
                <a:cubicBezTo>
                  <a:pt x="12432" y="31879"/>
                  <a:pt x="-293" y="39179"/>
                  <a:pt x="42" y="46613"/>
                </a:cubicBezTo>
                <a:cubicBezTo>
                  <a:pt x="377" y="54047"/>
                  <a:pt x="12097" y="65031"/>
                  <a:pt x="14508" y="6871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2" name="Google Shape;852;p85"/>
          <p:cNvSpPr txBox="1"/>
          <p:nvPr/>
        </p:nvSpPr>
        <p:spPr>
          <a:xfrm>
            <a:off x="4467753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58" name="Google Shape;858;p86"/>
          <p:cNvSpPr txBox="1">
            <a:spLocks noGrp="1"/>
          </p:cNvSpPr>
          <p:nvPr>
            <p:ph type="body" idx="1"/>
          </p:nvPr>
        </p:nvSpPr>
        <p:spPr>
          <a:xfrm>
            <a:off x="277500" y="3348575"/>
            <a:ext cx="85890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the </a:t>
            </a:r>
            <a:r>
              <a:rPr lang="en" sz="2000" b="1"/>
              <a:t>maximum sum</a:t>
            </a:r>
            <a:r>
              <a:rPr lang="en" sz="2000"/>
              <a:t> possible from all paths.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brute-force this?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make decisions greedily?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the brute force solution look like?</a:t>
            </a:r>
            <a:endParaRPr sz="2000"/>
          </a:p>
        </p:txBody>
      </p:sp>
      <p:sp>
        <p:nvSpPr>
          <p:cNvPr id="859" name="Google Shape;859;p86"/>
          <p:cNvSpPr txBox="1">
            <a:spLocks noGrp="1"/>
          </p:cNvSpPr>
          <p:nvPr>
            <p:ph type="body" idx="1"/>
          </p:nvPr>
        </p:nvSpPr>
        <p:spPr>
          <a:xfrm>
            <a:off x="1419050" y="1310750"/>
            <a:ext cx="63063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10      5       8       3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60" name="Google Shape;860;p86"/>
          <p:cNvCxnSpPr/>
          <p:nvPr/>
        </p:nvCxnSpPr>
        <p:spPr>
          <a:xfrm flipH="1">
            <a:off x="4235146" y="1450685"/>
            <a:ext cx="249300" cy="431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86"/>
          <p:cNvCxnSpPr/>
          <p:nvPr/>
        </p:nvCxnSpPr>
        <p:spPr>
          <a:xfrm>
            <a:off x="4636841" y="1462382"/>
            <a:ext cx="235800" cy="408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2" name="Google Shape;862;p86"/>
          <p:cNvSpPr txBox="1"/>
          <p:nvPr/>
        </p:nvSpPr>
        <p:spPr>
          <a:xfrm>
            <a:off x="5066231" y="385252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This would take 2</a:t>
            </a:r>
            <a:r>
              <a:rPr lang="en" b="1" baseline="30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computations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3" name="Google Shape;863;p86"/>
          <p:cNvCxnSpPr>
            <a:stCxn id="862" idx="1"/>
          </p:cNvCxnSpPr>
          <p:nvPr/>
        </p:nvCxnSpPr>
        <p:spPr>
          <a:xfrm flipH="1">
            <a:off x="3427931" y="4052625"/>
            <a:ext cx="1638300" cy="10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86"/>
          <p:cNvCxnSpPr/>
          <p:nvPr/>
        </p:nvCxnSpPr>
        <p:spPr>
          <a:xfrm flipH="1">
            <a:off x="3985846" y="1924560"/>
            <a:ext cx="249300" cy="431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5" name="Google Shape;865;p86"/>
          <p:cNvCxnSpPr/>
          <p:nvPr/>
        </p:nvCxnSpPr>
        <p:spPr>
          <a:xfrm>
            <a:off x="4435991" y="1936257"/>
            <a:ext cx="84600" cy="424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6" name="Google Shape;866;p86"/>
          <p:cNvCxnSpPr/>
          <p:nvPr/>
        </p:nvCxnSpPr>
        <p:spPr>
          <a:xfrm>
            <a:off x="4872641" y="1936257"/>
            <a:ext cx="235800" cy="408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7" name="Google Shape;867;p86"/>
          <p:cNvCxnSpPr/>
          <p:nvPr/>
        </p:nvCxnSpPr>
        <p:spPr>
          <a:xfrm flipH="1">
            <a:off x="4641058" y="1924560"/>
            <a:ext cx="92700" cy="426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73" name="Google Shape;873;p87"/>
          <p:cNvSpPr txBox="1">
            <a:spLocks noGrp="1"/>
          </p:cNvSpPr>
          <p:nvPr>
            <p:ph type="body" idx="1"/>
          </p:nvPr>
        </p:nvSpPr>
        <p:spPr>
          <a:xfrm>
            <a:off x="277500" y="3348575"/>
            <a:ext cx="85890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the </a:t>
            </a:r>
            <a:r>
              <a:rPr lang="en" sz="2000" b="1"/>
              <a:t>maximum sum</a:t>
            </a:r>
            <a:r>
              <a:rPr lang="en" sz="2000"/>
              <a:t> possible from all paths.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brute-force this?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make decisions greedily?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the brute force solution look like?</a:t>
            </a:r>
            <a:endParaRPr sz="2000"/>
          </a:p>
        </p:txBody>
      </p:sp>
      <p:sp>
        <p:nvSpPr>
          <p:cNvPr id="874" name="Google Shape;874;p87"/>
          <p:cNvSpPr txBox="1">
            <a:spLocks noGrp="1"/>
          </p:cNvSpPr>
          <p:nvPr>
            <p:ph type="body" idx="1"/>
          </p:nvPr>
        </p:nvSpPr>
        <p:spPr>
          <a:xfrm>
            <a:off x="1419050" y="1310750"/>
            <a:ext cx="63063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10      5       8       3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75" name="Google Shape;875;p87"/>
          <p:cNvCxnSpPr/>
          <p:nvPr/>
        </p:nvCxnSpPr>
        <p:spPr>
          <a:xfrm flipH="1">
            <a:off x="3622171" y="1430585"/>
            <a:ext cx="767700" cy="1471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6" name="Google Shape;876;p87"/>
          <p:cNvSpPr txBox="1"/>
          <p:nvPr/>
        </p:nvSpPr>
        <p:spPr>
          <a:xfrm>
            <a:off x="3427979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7" name="Google Shape;877;p87"/>
          <p:cNvCxnSpPr/>
          <p:nvPr/>
        </p:nvCxnSpPr>
        <p:spPr>
          <a:xfrm>
            <a:off x="4718716" y="1381582"/>
            <a:ext cx="819600" cy="15720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87"/>
          <p:cNvSpPr txBox="1"/>
          <p:nvPr/>
        </p:nvSpPr>
        <p:spPr>
          <a:xfrm>
            <a:off x="5413268" y="3047700"/>
            <a:ext cx="6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87"/>
          <p:cNvSpPr/>
          <p:nvPr/>
        </p:nvSpPr>
        <p:spPr>
          <a:xfrm>
            <a:off x="4458539" y="1541537"/>
            <a:ext cx="266294" cy="1396612"/>
          </a:xfrm>
          <a:custGeom>
            <a:avLst/>
            <a:gdLst/>
            <a:ahLst/>
            <a:cxnLst/>
            <a:rect l="l" t="t" r="r" b="b"/>
            <a:pathLst>
              <a:path w="14508" h="68714" extrusionOk="0">
                <a:moveTo>
                  <a:pt x="444" y="0"/>
                </a:moveTo>
                <a:cubicBezTo>
                  <a:pt x="2453" y="4018"/>
                  <a:pt x="12566" y="16341"/>
                  <a:pt x="12499" y="24110"/>
                </a:cubicBezTo>
                <a:cubicBezTo>
                  <a:pt x="12432" y="31879"/>
                  <a:pt x="-293" y="39179"/>
                  <a:pt x="42" y="46613"/>
                </a:cubicBezTo>
                <a:cubicBezTo>
                  <a:pt x="377" y="54047"/>
                  <a:pt x="12097" y="65031"/>
                  <a:pt x="14508" y="6871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80" name="Google Shape;880;p87"/>
          <p:cNvSpPr txBox="1"/>
          <p:nvPr/>
        </p:nvSpPr>
        <p:spPr>
          <a:xfrm>
            <a:off x="4467753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87"/>
          <p:cNvSpPr txBox="1"/>
          <p:nvPr/>
        </p:nvSpPr>
        <p:spPr>
          <a:xfrm>
            <a:off x="5538331" y="411907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would get 19, which is suboptimal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2" name="Google Shape;882;p87"/>
          <p:cNvCxnSpPr>
            <a:stCxn id="881" idx="1"/>
          </p:cNvCxnSpPr>
          <p:nvPr/>
        </p:nvCxnSpPr>
        <p:spPr>
          <a:xfrm flipH="1">
            <a:off x="4359931" y="4319175"/>
            <a:ext cx="1178400" cy="20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539724"/>
            <a:ext cx="8520600" cy="177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SUM!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Recursion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Hints</a:t>
            </a:r>
            <a:endParaRPr sz="2400" dirty="0"/>
          </a:p>
        </p:txBody>
      </p:sp>
      <p:sp>
        <p:nvSpPr>
          <p:cNvPr id="4" name="Google Shape;119;p21">
            <a:extLst>
              <a:ext uri="{FF2B5EF4-FFF2-40B4-BE49-F238E27FC236}">
                <a16:creationId xmlns:a16="http://schemas.microsoft.com/office/drawing/2014/main" id="{B0D399CE-2AA3-4D94-9579-5AEDC6199DFA}"/>
              </a:ext>
            </a:extLst>
          </p:cNvPr>
          <p:cNvSpPr txBox="1">
            <a:spLocks/>
          </p:cNvSpPr>
          <p:nvPr/>
        </p:nvSpPr>
        <p:spPr>
          <a:xfrm>
            <a:off x="311700" y="4442515"/>
            <a:ext cx="8520600" cy="4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en-US" sz="2000" dirty="0"/>
              <a:t>https://www.hackerrank.com/road-to-codemania-v2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888" name="Google Shape;888;p88"/>
          <p:cNvSpPr txBox="1">
            <a:spLocks noGrp="1"/>
          </p:cNvSpPr>
          <p:nvPr>
            <p:ph type="body" idx="1"/>
          </p:nvPr>
        </p:nvSpPr>
        <p:spPr>
          <a:xfrm>
            <a:off x="277500" y="3348575"/>
            <a:ext cx="85890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the </a:t>
            </a:r>
            <a:r>
              <a:rPr lang="en" sz="2000" b="1"/>
              <a:t>maximum sum</a:t>
            </a:r>
            <a:r>
              <a:rPr lang="en" sz="2000"/>
              <a:t> possible from all paths.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brute-force this?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I make decisions greedily?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the brute force solution look like?</a:t>
            </a:r>
            <a:endParaRPr sz="2000"/>
          </a:p>
        </p:txBody>
      </p:sp>
      <p:sp>
        <p:nvSpPr>
          <p:cNvPr id="889" name="Google Shape;889;p88"/>
          <p:cNvSpPr txBox="1">
            <a:spLocks noGrp="1"/>
          </p:cNvSpPr>
          <p:nvPr>
            <p:ph type="body" idx="1"/>
          </p:nvPr>
        </p:nvSpPr>
        <p:spPr>
          <a:xfrm>
            <a:off x="1419050" y="1310750"/>
            <a:ext cx="63063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10      5       8       3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890" name="Google Shape;890;p88"/>
          <p:cNvCxnSpPr/>
          <p:nvPr/>
        </p:nvCxnSpPr>
        <p:spPr>
          <a:xfrm flipH="1">
            <a:off x="3622171" y="1430585"/>
            <a:ext cx="767700" cy="1471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1" name="Google Shape;891;p88"/>
          <p:cNvSpPr txBox="1"/>
          <p:nvPr/>
        </p:nvSpPr>
        <p:spPr>
          <a:xfrm>
            <a:off x="3427979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2" name="Google Shape;892;p88"/>
          <p:cNvCxnSpPr/>
          <p:nvPr/>
        </p:nvCxnSpPr>
        <p:spPr>
          <a:xfrm>
            <a:off x="4718716" y="1381582"/>
            <a:ext cx="819600" cy="15720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3" name="Google Shape;893;p88"/>
          <p:cNvSpPr txBox="1"/>
          <p:nvPr/>
        </p:nvSpPr>
        <p:spPr>
          <a:xfrm>
            <a:off x="5413268" y="3047700"/>
            <a:ext cx="6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88"/>
          <p:cNvSpPr/>
          <p:nvPr/>
        </p:nvSpPr>
        <p:spPr>
          <a:xfrm>
            <a:off x="4458539" y="1541537"/>
            <a:ext cx="266294" cy="1396612"/>
          </a:xfrm>
          <a:custGeom>
            <a:avLst/>
            <a:gdLst/>
            <a:ahLst/>
            <a:cxnLst/>
            <a:rect l="l" t="t" r="r" b="b"/>
            <a:pathLst>
              <a:path w="14508" h="68714" extrusionOk="0">
                <a:moveTo>
                  <a:pt x="444" y="0"/>
                </a:moveTo>
                <a:cubicBezTo>
                  <a:pt x="2453" y="4018"/>
                  <a:pt x="12566" y="16341"/>
                  <a:pt x="12499" y="24110"/>
                </a:cubicBezTo>
                <a:cubicBezTo>
                  <a:pt x="12432" y="31879"/>
                  <a:pt x="-293" y="39179"/>
                  <a:pt x="42" y="46613"/>
                </a:cubicBezTo>
                <a:cubicBezTo>
                  <a:pt x="377" y="54047"/>
                  <a:pt x="12097" y="65031"/>
                  <a:pt x="14508" y="6871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95" name="Google Shape;895;p88"/>
          <p:cNvSpPr txBox="1"/>
          <p:nvPr/>
        </p:nvSpPr>
        <p:spPr>
          <a:xfrm>
            <a:off x="4467753" y="30477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88"/>
          <p:cNvSpPr txBox="1"/>
          <p:nvPr/>
        </p:nvSpPr>
        <p:spPr>
          <a:xfrm>
            <a:off x="5123225" y="3872625"/>
            <a:ext cx="382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should try all possibilities… </a:t>
            </a:r>
            <a:b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also need an idea about the data structure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7" name="Google Shape;897;p88"/>
          <p:cNvCxnSpPr>
            <a:stCxn id="896" idx="2"/>
          </p:cNvCxnSpPr>
          <p:nvPr/>
        </p:nvCxnSpPr>
        <p:spPr>
          <a:xfrm flipH="1">
            <a:off x="6047675" y="4488225"/>
            <a:ext cx="989400" cy="36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9"/>
          <p:cNvSpPr txBox="1"/>
          <p:nvPr/>
        </p:nvSpPr>
        <p:spPr>
          <a:xfrm>
            <a:off x="5257700" y="1355475"/>
            <a:ext cx="3733500" cy="3302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pyramid_sum (A)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8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89"/>
          <p:cNvSpPr txBox="1"/>
          <p:nvPr/>
        </p:nvSpPr>
        <p:spPr>
          <a:xfrm>
            <a:off x="801700" y="3210575"/>
            <a:ext cx="3325800" cy="1819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Read integer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n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Initialize A as an empty pyramid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each row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n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Read row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R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R to pyramid 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answer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= pyramid_sum(A)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5" name="Google Shape;905;p89"/>
          <p:cNvCxnSpPr>
            <a:endCxn id="902" idx="1"/>
          </p:cNvCxnSpPr>
          <p:nvPr/>
        </p:nvCxnSpPr>
        <p:spPr>
          <a:xfrm rot="10800000" flipH="1">
            <a:off x="3305000" y="3006825"/>
            <a:ext cx="1952700" cy="1162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6" name="Google Shape;906;p89"/>
          <p:cNvSpPr txBox="1">
            <a:spLocks noGrp="1"/>
          </p:cNvSpPr>
          <p:nvPr>
            <p:ph type="body" idx="1"/>
          </p:nvPr>
        </p:nvSpPr>
        <p:spPr>
          <a:xfrm>
            <a:off x="163450" y="1310375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10      5       8       3</a:t>
            </a:r>
            <a:endParaRPr sz="1400"/>
          </a:p>
        </p:txBody>
      </p:sp>
      <p:sp>
        <p:nvSpPr>
          <p:cNvPr id="907" name="Google Shape;907;p89"/>
          <p:cNvSpPr txBox="1"/>
          <p:nvPr/>
        </p:nvSpPr>
        <p:spPr>
          <a:xfrm>
            <a:off x="7000238" y="3129575"/>
            <a:ext cx="24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0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0"/>
          <p:cNvSpPr txBox="1"/>
          <p:nvPr/>
        </p:nvSpPr>
        <p:spPr>
          <a:xfrm>
            <a:off x="395500" y="3208025"/>
            <a:ext cx="3733500" cy="18192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pyramid_sum (A):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if A has one row,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9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body" idx="1"/>
          </p:nvPr>
        </p:nvSpPr>
        <p:spPr>
          <a:xfrm>
            <a:off x="163450" y="1310375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15" name="Google Shape;915;p90"/>
          <p:cNvSpPr txBox="1">
            <a:spLocks noGrp="1"/>
          </p:cNvSpPr>
          <p:nvPr>
            <p:ph type="body" idx="1"/>
          </p:nvPr>
        </p:nvSpPr>
        <p:spPr>
          <a:xfrm>
            <a:off x="4129000" y="1480800"/>
            <a:ext cx="47376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most simplest case is when n = 1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function can just return the value as it is </a:t>
            </a:r>
            <a:endParaRPr sz="1800"/>
          </a:p>
        </p:txBody>
      </p:sp>
      <p:sp>
        <p:nvSpPr>
          <p:cNvPr id="916" name="Google Shape;916;p90"/>
          <p:cNvSpPr txBox="1"/>
          <p:nvPr/>
        </p:nvSpPr>
        <p:spPr>
          <a:xfrm>
            <a:off x="4925531" y="320802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 in the first line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7" name="Google Shape;917;p90"/>
          <p:cNvCxnSpPr>
            <a:stCxn id="916" idx="1"/>
          </p:cNvCxnSpPr>
          <p:nvPr/>
        </p:nvCxnSpPr>
        <p:spPr>
          <a:xfrm flipH="1">
            <a:off x="2089631" y="3408125"/>
            <a:ext cx="2835900" cy="43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1"/>
          <p:cNvSpPr txBox="1"/>
          <p:nvPr/>
        </p:nvSpPr>
        <p:spPr>
          <a:xfrm>
            <a:off x="395500" y="3208025"/>
            <a:ext cx="3733500" cy="18192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pyramid_sum (A):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if A has one row,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else...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Max = maximum of (A.R and A.L)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 + Max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9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91"/>
          <p:cNvSpPr txBox="1">
            <a:spLocks noGrp="1"/>
          </p:cNvSpPr>
          <p:nvPr>
            <p:ph type="body" idx="1"/>
          </p:nvPr>
        </p:nvSpPr>
        <p:spPr>
          <a:xfrm>
            <a:off x="163450" y="1310375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25" name="Google Shape;925;p91"/>
          <p:cNvSpPr txBox="1">
            <a:spLocks noGrp="1"/>
          </p:cNvSpPr>
          <p:nvPr>
            <p:ph type="body" idx="1"/>
          </p:nvPr>
        </p:nvSpPr>
        <p:spPr>
          <a:xfrm>
            <a:off x="4129000" y="1480800"/>
            <a:ext cx="47376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n = 2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problem is still simple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 get the maximum from either side and add it to A [0]</a:t>
            </a:r>
            <a:endParaRPr sz="1800"/>
          </a:p>
        </p:txBody>
      </p:sp>
      <p:sp>
        <p:nvSpPr>
          <p:cNvPr id="926" name="Google Shape;926;p91"/>
          <p:cNvSpPr txBox="1"/>
          <p:nvPr/>
        </p:nvSpPr>
        <p:spPr>
          <a:xfrm>
            <a:off x="4925531" y="358902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 in right and left of the pyramid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7" name="Google Shape;927;p91"/>
          <p:cNvCxnSpPr>
            <a:stCxn id="926" idx="1"/>
          </p:cNvCxnSpPr>
          <p:nvPr/>
        </p:nvCxnSpPr>
        <p:spPr>
          <a:xfrm flipH="1">
            <a:off x="3556331" y="3789125"/>
            <a:ext cx="1369200" cy="299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8" name="Google Shape;928;p91"/>
          <p:cNvSpPr/>
          <p:nvPr/>
        </p:nvSpPr>
        <p:spPr>
          <a:xfrm>
            <a:off x="994550" y="1818300"/>
            <a:ext cx="311400" cy="2997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91"/>
          <p:cNvSpPr/>
          <p:nvPr/>
        </p:nvSpPr>
        <p:spPr>
          <a:xfrm>
            <a:off x="1405688" y="1818300"/>
            <a:ext cx="311400" cy="299700"/>
          </a:xfrm>
          <a:prstGeom prst="ellipse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91"/>
          <p:cNvSpPr txBox="1"/>
          <p:nvPr/>
        </p:nvSpPr>
        <p:spPr>
          <a:xfrm>
            <a:off x="1510350" y="2125550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A.R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931" name="Google Shape;931;p91"/>
          <p:cNvSpPr txBox="1"/>
          <p:nvPr/>
        </p:nvSpPr>
        <p:spPr>
          <a:xfrm>
            <a:off x="803325" y="2125550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A.L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2"/>
          <p:cNvSpPr txBox="1"/>
          <p:nvPr/>
        </p:nvSpPr>
        <p:spPr>
          <a:xfrm>
            <a:off x="395500" y="3208025"/>
            <a:ext cx="3733500" cy="18192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pyramid_sum (A):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if A has one row,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else...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Max = maximum of (A.R and A.L)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 + Max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9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92"/>
          <p:cNvSpPr txBox="1">
            <a:spLocks noGrp="1"/>
          </p:cNvSpPr>
          <p:nvPr>
            <p:ph type="body" idx="1"/>
          </p:nvPr>
        </p:nvSpPr>
        <p:spPr>
          <a:xfrm>
            <a:off x="163450" y="1310375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39" name="Google Shape;939;p92"/>
          <p:cNvSpPr txBox="1">
            <a:spLocks noGrp="1"/>
          </p:cNvSpPr>
          <p:nvPr>
            <p:ph type="body" idx="1"/>
          </p:nvPr>
        </p:nvSpPr>
        <p:spPr>
          <a:xfrm>
            <a:off x="4129000" y="1480800"/>
            <a:ext cx="47376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n = 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problem becomes slightly complex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solution below doesn’t work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But, break into subcase?</a:t>
            </a:r>
            <a:endParaRPr sz="1800"/>
          </a:p>
        </p:txBody>
      </p:sp>
      <p:sp>
        <p:nvSpPr>
          <p:cNvPr id="940" name="Google Shape;940;p92"/>
          <p:cNvSpPr/>
          <p:nvPr/>
        </p:nvSpPr>
        <p:spPr>
          <a:xfrm>
            <a:off x="5714200" y="2420313"/>
            <a:ext cx="1567200" cy="1567200"/>
          </a:xfrm>
          <a:prstGeom prst="mathMultiply">
            <a:avLst>
              <a:gd name="adj1" fmla="val 961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92"/>
          <p:cNvSpPr/>
          <p:nvPr/>
        </p:nvSpPr>
        <p:spPr>
          <a:xfrm>
            <a:off x="1466700" y="1496850"/>
            <a:ext cx="241102" cy="894075"/>
          </a:xfrm>
          <a:custGeom>
            <a:avLst/>
            <a:gdLst/>
            <a:ahLst/>
            <a:cxnLst/>
            <a:rect l="l" t="t" r="r" b="b"/>
            <a:pathLst>
              <a:path w="6898" h="35763" extrusionOk="0">
                <a:moveTo>
                  <a:pt x="1607" y="0"/>
                </a:moveTo>
                <a:cubicBezTo>
                  <a:pt x="2478" y="3282"/>
                  <a:pt x="7099" y="13730"/>
                  <a:pt x="6831" y="19690"/>
                </a:cubicBezTo>
                <a:cubicBezTo>
                  <a:pt x="6563" y="25651"/>
                  <a:pt x="1139" y="33084"/>
                  <a:pt x="0" y="35763"/>
                </a:cubicBezTo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3"/>
          <p:cNvSpPr txBox="1">
            <a:spLocks noGrp="1"/>
          </p:cNvSpPr>
          <p:nvPr>
            <p:ph type="body" idx="1"/>
          </p:nvPr>
        </p:nvSpPr>
        <p:spPr>
          <a:xfrm>
            <a:off x="6925" y="1450950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5       3       1</a:t>
            </a:r>
            <a:endParaRPr sz="1400"/>
          </a:p>
        </p:txBody>
      </p:sp>
      <p:sp>
        <p:nvSpPr>
          <p:cNvPr id="948" name="Google Shape;948;p93"/>
          <p:cNvSpPr txBox="1">
            <a:spLocks noGrp="1"/>
          </p:cNvSpPr>
          <p:nvPr>
            <p:ph type="body" idx="1"/>
          </p:nvPr>
        </p:nvSpPr>
        <p:spPr>
          <a:xfrm>
            <a:off x="3740850" y="1292700"/>
            <a:ext cx="7479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49" name="Google Shape;949;p93"/>
          <p:cNvSpPr txBox="1">
            <a:spLocks noGrp="1"/>
          </p:cNvSpPr>
          <p:nvPr>
            <p:ph type="body" idx="1"/>
          </p:nvPr>
        </p:nvSpPr>
        <p:spPr>
          <a:xfrm>
            <a:off x="2637575" y="2109713"/>
            <a:ext cx="17550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50" name="Google Shape;950;p93"/>
          <p:cNvSpPr txBox="1">
            <a:spLocks noGrp="1"/>
          </p:cNvSpPr>
          <p:nvPr>
            <p:ph type="body" idx="1"/>
          </p:nvPr>
        </p:nvSpPr>
        <p:spPr>
          <a:xfrm>
            <a:off x="3863975" y="2103563"/>
            <a:ext cx="17550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3       1</a:t>
            </a:r>
            <a:endParaRPr sz="1400"/>
          </a:p>
        </p:txBody>
      </p:sp>
      <p:sp>
        <p:nvSpPr>
          <p:cNvPr id="951" name="Google Shape;951;p93"/>
          <p:cNvSpPr/>
          <p:nvPr/>
        </p:nvSpPr>
        <p:spPr>
          <a:xfrm>
            <a:off x="860533" y="1892567"/>
            <a:ext cx="1065000" cy="783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93"/>
          <p:cNvSpPr/>
          <p:nvPr/>
        </p:nvSpPr>
        <p:spPr>
          <a:xfrm>
            <a:off x="449396" y="1892567"/>
            <a:ext cx="1065000" cy="783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3"/>
          <p:cNvSpPr/>
          <p:nvPr/>
        </p:nvSpPr>
        <p:spPr>
          <a:xfrm>
            <a:off x="2999646" y="2091288"/>
            <a:ext cx="1065000" cy="783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93"/>
          <p:cNvSpPr/>
          <p:nvPr/>
        </p:nvSpPr>
        <p:spPr>
          <a:xfrm>
            <a:off x="4207908" y="2097438"/>
            <a:ext cx="1065000" cy="783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93"/>
          <p:cNvSpPr/>
          <p:nvPr/>
        </p:nvSpPr>
        <p:spPr>
          <a:xfrm>
            <a:off x="2203475" y="2043325"/>
            <a:ext cx="510300" cy="293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6" name="Google Shape;956;p93"/>
          <p:cNvCxnSpPr/>
          <p:nvPr/>
        </p:nvCxnSpPr>
        <p:spPr>
          <a:xfrm flipH="1">
            <a:off x="3775046" y="1659610"/>
            <a:ext cx="249300" cy="431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7" name="Google Shape;957;p93"/>
          <p:cNvCxnSpPr/>
          <p:nvPr/>
        </p:nvCxnSpPr>
        <p:spPr>
          <a:xfrm>
            <a:off x="4252941" y="1671307"/>
            <a:ext cx="235800" cy="408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93"/>
          <p:cNvSpPr txBox="1">
            <a:spLocks noGrp="1"/>
          </p:cNvSpPr>
          <p:nvPr>
            <p:ph type="body" idx="1"/>
          </p:nvPr>
        </p:nvSpPr>
        <p:spPr>
          <a:xfrm>
            <a:off x="170750" y="3686950"/>
            <a:ext cx="6610200" cy="13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n = 3, break into subcase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two n = 2 cases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 returns 8 and R returns 9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best of them is 9…. + 2 is 11</a:t>
            </a:r>
            <a:endParaRPr sz="1800"/>
          </a:p>
        </p:txBody>
      </p:sp>
      <p:sp>
        <p:nvSpPr>
          <p:cNvPr id="959" name="Google Shape;959;p93"/>
          <p:cNvSpPr txBox="1">
            <a:spLocks noGrp="1"/>
          </p:cNvSpPr>
          <p:nvPr>
            <p:ph type="body" idx="1"/>
          </p:nvPr>
        </p:nvSpPr>
        <p:spPr>
          <a:xfrm>
            <a:off x="3141125" y="2931900"/>
            <a:ext cx="7479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CC0000"/>
                </a:solidFill>
              </a:rPr>
              <a:t>8</a:t>
            </a:r>
            <a:endParaRPr sz="14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 b="1">
              <a:solidFill>
                <a:srgbClr val="CC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b="1">
              <a:solidFill>
                <a:srgbClr val="CC0000"/>
              </a:solidFill>
            </a:endParaRPr>
          </a:p>
        </p:txBody>
      </p:sp>
      <p:sp>
        <p:nvSpPr>
          <p:cNvPr id="960" name="Google Shape;960;p93"/>
          <p:cNvSpPr txBox="1">
            <a:spLocks noGrp="1"/>
          </p:cNvSpPr>
          <p:nvPr>
            <p:ph type="body" idx="1"/>
          </p:nvPr>
        </p:nvSpPr>
        <p:spPr>
          <a:xfrm>
            <a:off x="4366450" y="2931900"/>
            <a:ext cx="7479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C78D8"/>
                </a:solidFill>
              </a:rPr>
              <a:t>9</a:t>
            </a:r>
            <a:endParaRPr sz="1400" b="1">
              <a:solidFill>
                <a:srgbClr val="3C78D8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 b="1">
              <a:solidFill>
                <a:srgbClr val="3C78D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b="1">
              <a:solidFill>
                <a:srgbClr val="3C78D8"/>
              </a:solidFill>
            </a:endParaRPr>
          </a:p>
        </p:txBody>
      </p:sp>
      <p:sp>
        <p:nvSpPr>
          <p:cNvPr id="961" name="Google Shape;961;p93"/>
          <p:cNvSpPr/>
          <p:nvPr/>
        </p:nvSpPr>
        <p:spPr>
          <a:xfrm>
            <a:off x="6027925" y="2043325"/>
            <a:ext cx="510300" cy="293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93"/>
          <p:cNvSpPr txBox="1">
            <a:spLocks noGrp="1"/>
          </p:cNvSpPr>
          <p:nvPr>
            <p:ph type="body" idx="1"/>
          </p:nvPr>
        </p:nvSpPr>
        <p:spPr>
          <a:xfrm>
            <a:off x="6899550" y="1581013"/>
            <a:ext cx="17550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8       9</a:t>
            </a:r>
            <a:endParaRPr sz="14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4"/>
          <p:cNvSpPr txBox="1"/>
          <p:nvPr/>
        </p:nvSpPr>
        <p:spPr>
          <a:xfrm>
            <a:off x="395500" y="3208025"/>
            <a:ext cx="3733500" cy="18192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 pyramid_sum (A):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if A has one row,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else...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Max = maximum of (A.R and A.L)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return A [0] + Max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9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4"/>
          <p:cNvSpPr txBox="1">
            <a:spLocks noGrp="1"/>
          </p:cNvSpPr>
          <p:nvPr>
            <p:ph type="body" idx="1"/>
          </p:nvPr>
        </p:nvSpPr>
        <p:spPr>
          <a:xfrm>
            <a:off x="163450" y="1310375"/>
            <a:ext cx="23736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5       3       1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70" name="Google Shape;970;p94"/>
          <p:cNvSpPr txBox="1">
            <a:spLocks noGrp="1"/>
          </p:cNvSpPr>
          <p:nvPr>
            <p:ph type="body" idx="1"/>
          </p:nvPr>
        </p:nvSpPr>
        <p:spPr>
          <a:xfrm>
            <a:off x="4129000" y="1480800"/>
            <a:ext cx="47376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n = 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problem becomes slightly complex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solution below doesn’t work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But, break into subcase?</a:t>
            </a:r>
            <a:endParaRPr sz="1800"/>
          </a:p>
        </p:txBody>
      </p:sp>
      <p:sp>
        <p:nvSpPr>
          <p:cNvPr id="971" name="Google Shape;971;p94"/>
          <p:cNvSpPr/>
          <p:nvPr/>
        </p:nvSpPr>
        <p:spPr>
          <a:xfrm>
            <a:off x="5714200" y="2420313"/>
            <a:ext cx="1567200" cy="1567200"/>
          </a:xfrm>
          <a:prstGeom prst="mathMultiply">
            <a:avLst>
              <a:gd name="adj1" fmla="val 961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4"/>
          <p:cNvSpPr/>
          <p:nvPr/>
        </p:nvSpPr>
        <p:spPr>
          <a:xfrm>
            <a:off x="1466700" y="1496850"/>
            <a:ext cx="241102" cy="894075"/>
          </a:xfrm>
          <a:custGeom>
            <a:avLst/>
            <a:gdLst/>
            <a:ahLst/>
            <a:cxnLst/>
            <a:rect l="l" t="t" r="r" b="b"/>
            <a:pathLst>
              <a:path w="6898" h="35763" extrusionOk="0">
                <a:moveTo>
                  <a:pt x="1607" y="0"/>
                </a:moveTo>
                <a:cubicBezTo>
                  <a:pt x="2478" y="3282"/>
                  <a:pt x="7099" y="13730"/>
                  <a:pt x="6831" y="19690"/>
                </a:cubicBezTo>
                <a:cubicBezTo>
                  <a:pt x="6563" y="25651"/>
                  <a:pt x="1139" y="33084"/>
                  <a:pt x="0" y="35763"/>
                </a:cubicBezTo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978" name="Google Shape;978;p95"/>
          <p:cNvSpPr txBox="1">
            <a:spLocks noGrp="1"/>
          </p:cNvSpPr>
          <p:nvPr>
            <p:ph type="body" idx="1"/>
          </p:nvPr>
        </p:nvSpPr>
        <p:spPr>
          <a:xfrm>
            <a:off x="253800" y="1360975"/>
            <a:ext cx="25692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</a:t>
            </a:r>
            <a:endParaRPr sz="1400"/>
          </a:p>
        </p:txBody>
      </p:sp>
      <p:sp>
        <p:nvSpPr>
          <p:cNvPr id="979" name="Google Shape;979;p95"/>
          <p:cNvSpPr txBox="1">
            <a:spLocks noGrp="1"/>
          </p:cNvSpPr>
          <p:nvPr>
            <p:ph type="body" idx="1"/>
          </p:nvPr>
        </p:nvSpPr>
        <p:spPr>
          <a:xfrm>
            <a:off x="3305100" y="1480800"/>
            <a:ext cx="55614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simplest case is when n = 1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The function </a:t>
            </a:r>
            <a:endParaRPr sz="2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985" name="Google Shape;985;p96"/>
          <p:cNvSpPr txBox="1">
            <a:spLocks noGrp="1"/>
          </p:cNvSpPr>
          <p:nvPr>
            <p:ph type="body" idx="1"/>
          </p:nvPr>
        </p:nvSpPr>
        <p:spPr>
          <a:xfrm>
            <a:off x="253800" y="1360975"/>
            <a:ext cx="25692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5       2       1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10      5       9       3</a:t>
            </a:r>
            <a:endParaRPr sz="1400"/>
          </a:p>
        </p:txBody>
      </p:sp>
      <p:sp>
        <p:nvSpPr>
          <p:cNvPr id="986" name="Google Shape;986;p96"/>
          <p:cNvSpPr txBox="1">
            <a:spLocks noGrp="1"/>
          </p:cNvSpPr>
          <p:nvPr>
            <p:ph type="body" idx="1"/>
          </p:nvPr>
        </p:nvSpPr>
        <p:spPr>
          <a:xfrm>
            <a:off x="3305100" y="1480800"/>
            <a:ext cx="55614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Starting from the top of a pyramid,</a:t>
            </a:r>
            <a:br>
              <a:rPr lang="en" sz="2000"/>
            </a:br>
            <a:r>
              <a:rPr lang="en" sz="2000"/>
              <a:t>	First  move to one side…</a:t>
            </a:r>
            <a:br>
              <a:rPr lang="en" sz="2000"/>
            </a:br>
            <a:r>
              <a:rPr lang="en" sz="2000"/>
              <a:t>	Then move to the other...</a:t>
            </a:r>
            <a:endParaRPr sz="2000"/>
          </a:p>
        </p:txBody>
      </p:sp>
      <p:cxnSp>
        <p:nvCxnSpPr>
          <p:cNvPr id="987" name="Google Shape;987;p96"/>
          <p:cNvCxnSpPr/>
          <p:nvPr/>
        </p:nvCxnSpPr>
        <p:spPr>
          <a:xfrm flipH="1">
            <a:off x="1219646" y="1581285"/>
            <a:ext cx="249300" cy="431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8" name="Google Shape;988;p96"/>
          <p:cNvCxnSpPr/>
          <p:nvPr/>
        </p:nvCxnSpPr>
        <p:spPr>
          <a:xfrm>
            <a:off x="1621341" y="1592982"/>
            <a:ext cx="235800" cy="408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pyramids</a:t>
            </a:r>
            <a:endParaRPr b="1"/>
          </a:p>
        </p:txBody>
      </p:sp>
      <p:sp>
        <p:nvSpPr>
          <p:cNvPr id="994" name="Google Shape;994;p97"/>
          <p:cNvSpPr txBox="1">
            <a:spLocks noGrp="1"/>
          </p:cNvSpPr>
          <p:nvPr>
            <p:ph type="body" idx="1"/>
          </p:nvPr>
        </p:nvSpPr>
        <p:spPr>
          <a:xfrm>
            <a:off x="253800" y="1360975"/>
            <a:ext cx="25692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3       6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5       2       1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10      5       9       3</a:t>
            </a:r>
            <a:endParaRPr sz="1400"/>
          </a:p>
        </p:txBody>
      </p:sp>
      <p:sp>
        <p:nvSpPr>
          <p:cNvPr id="995" name="Google Shape;995;p97"/>
          <p:cNvSpPr txBox="1">
            <a:spLocks noGrp="1"/>
          </p:cNvSpPr>
          <p:nvPr>
            <p:ph type="body" idx="1"/>
          </p:nvPr>
        </p:nvSpPr>
        <p:spPr>
          <a:xfrm>
            <a:off x="3305100" y="1480800"/>
            <a:ext cx="55614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Starting from the top of a pyramid,</a:t>
            </a:r>
            <a:br>
              <a:rPr lang="en" sz="2000"/>
            </a:br>
            <a:r>
              <a:rPr lang="en" sz="2000"/>
              <a:t>	First  move to one side…</a:t>
            </a:r>
            <a:br>
              <a:rPr lang="en" sz="2000"/>
            </a:br>
            <a:r>
              <a:rPr lang="en" sz="2000"/>
              <a:t>	Then move to the other...</a:t>
            </a:r>
            <a:endParaRPr sz="2000"/>
          </a:p>
        </p:txBody>
      </p:sp>
      <p:cxnSp>
        <p:nvCxnSpPr>
          <p:cNvPr id="996" name="Google Shape;996;p97"/>
          <p:cNvCxnSpPr/>
          <p:nvPr/>
        </p:nvCxnSpPr>
        <p:spPr>
          <a:xfrm flipH="1">
            <a:off x="1219646" y="1581285"/>
            <a:ext cx="249300" cy="431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7" name="Google Shape;997;p97"/>
          <p:cNvCxnSpPr/>
          <p:nvPr/>
        </p:nvCxnSpPr>
        <p:spPr>
          <a:xfrm>
            <a:off x="1621341" y="1592982"/>
            <a:ext cx="235800" cy="408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10704</Words>
  <Application>Microsoft Office PowerPoint</Application>
  <PresentationFormat>On-screen Show (16:9)</PresentationFormat>
  <Paragraphs>1822</Paragraphs>
  <Slides>102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Merriweather</vt:lpstr>
      <vt:lpstr>Roboto</vt:lpstr>
      <vt:lpstr>Arial</vt:lpstr>
      <vt:lpstr>Paradigm</vt:lpstr>
      <vt:lpstr>Road to CodeMania Introduction to algorithmic programming</vt:lpstr>
      <vt:lpstr>WHAT is algorithmic programming</vt:lpstr>
      <vt:lpstr>WHAT is algorithms</vt:lpstr>
      <vt:lpstr>WHAT is programming</vt:lpstr>
      <vt:lpstr>WHAT is algorithmic programming</vt:lpstr>
      <vt:lpstr>WHAT is algorithmic programming problem </vt:lpstr>
      <vt:lpstr>Algorithmic problems - Characteristics  </vt:lpstr>
      <vt:lpstr>Algorithmic problems - Objectives  </vt:lpstr>
      <vt:lpstr>Find the SUM!  Recursion Hints</vt:lpstr>
      <vt:lpstr>Find the SUM! </vt:lpstr>
      <vt:lpstr>Find the SUM! </vt:lpstr>
      <vt:lpstr>Find the SUM! </vt:lpstr>
      <vt:lpstr>Find the SUM! </vt:lpstr>
      <vt:lpstr>Find the SUM! </vt:lpstr>
      <vt:lpstr>Find the SUM!  Dynamic programming Hints</vt:lpstr>
      <vt:lpstr>Find the SUM! </vt:lpstr>
      <vt:lpstr>Find the SUM! </vt:lpstr>
      <vt:lpstr>Find the SUM! </vt:lpstr>
      <vt:lpstr>Find the SUM! </vt:lpstr>
      <vt:lpstr>Find the SUM! </vt:lpstr>
      <vt:lpstr>Find the SUM! </vt:lpstr>
      <vt:lpstr>Find the SUM! </vt:lpstr>
      <vt:lpstr>Find the SUM! </vt:lpstr>
      <vt:lpstr>Find the SUM! </vt:lpstr>
      <vt:lpstr>Find the SUM! - Recursion </vt:lpstr>
      <vt:lpstr>Find the SUM! - Recursion </vt:lpstr>
      <vt:lpstr>Find the SUM! - Recursion</vt:lpstr>
      <vt:lpstr>Find the SUM! - Memoization</vt:lpstr>
      <vt:lpstr>Find the SUM! - Memoization</vt:lpstr>
      <vt:lpstr>Find the SUM! - Memoization</vt:lpstr>
      <vt:lpstr>Find the SUM! - Memoization</vt:lpstr>
      <vt:lpstr>Find the SUM! - Memoization</vt:lpstr>
      <vt:lpstr>Find the SUM! - Memoization</vt:lpstr>
      <vt:lpstr>Find the SUM! </vt:lpstr>
      <vt:lpstr>Find the SUM! - Summary </vt:lpstr>
      <vt:lpstr>Find the SUM! - Hints </vt:lpstr>
      <vt:lpstr>Candy crushers  Greedy</vt:lpstr>
      <vt:lpstr>Candy Crushers </vt:lpstr>
      <vt:lpstr>Candy Crushers </vt:lpstr>
      <vt:lpstr>Find the SUM! </vt:lpstr>
      <vt:lpstr>Road to CodeMania Introduction to programming competitions</vt:lpstr>
      <vt:lpstr>CS competitions</vt:lpstr>
      <vt:lpstr>Hackathons</vt:lpstr>
      <vt:lpstr>Datathons</vt:lpstr>
      <vt:lpstr>WHAT is competitive programming </vt:lpstr>
      <vt:lpstr>WHAT is competitive programming</vt:lpstr>
      <vt:lpstr>PowerPoint Presentation</vt:lpstr>
      <vt:lpstr>WHY participate in competitive programming</vt:lpstr>
      <vt:lpstr>Competitive programming</vt:lpstr>
      <vt:lpstr>What is competitive programming?</vt:lpstr>
      <vt:lpstr>What is competitive programming?  REALITY</vt:lpstr>
      <vt:lpstr>WHERE to learn competitive programming</vt:lpstr>
      <vt:lpstr>Popular platforms</vt:lpstr>
      <vt:lpstr>Local competitions</vt:lpstr>
      <vt:lpstr>Worldwide competitions</vt:lpstr>
      <vt:lpstr>FAQ</vt:lpstr>
      <vt:lpstr>Prime  sum  Mathematics in Algo</vt:lpstr>
      <vt:lpstr>Prime Sum</vt:lpstr>
      <vt:lpstr>Prime Sum </vt:lpstr>
      <vt:lpstr>Prime Sum </vt:lpstr>
      <vt:lpstr>Prime Sum </vt:lpstr>
      <vt:lpstr>Prime Sum </vt:lpstr>
      <vt:lpstr>Prime Sum </vt:lpstr>
      <vt:lpstr>Prime Sum - Find prime </vt:lpstr>
      <vt:lpstr>Prime Sum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- Find all primes : Sieve </vt:lpstr>
      <vt:lpstr>Prime Sum </vt:lpstr>
      <vt:lpstr>Prime Sum </vt:lpstr>
      <vt:lpstr>Prime Sum </vt:lpstr>
      <vt:lpstr>Prime Sum </vt:lpstr>
      <vt:lpstr>Find the SUM! - Hints </vt:lpstr>
      <vt:lpstr>Number pyramids  Dynamic programming      INCOMPLETE</vt:lpstr>
      <vt:lpstr>Number pyramids</vt:lpstr>
      <vt:lpstr>Number pyramids</vt:lpstr>
      <vt:lpstr>Number pyramids</vt:lpstr>
      <vt:lpstr>Number pyramids</vt:lpstr>
      <vt:lpstr>Number pyramids</vt:lpstr>
      <vt:lpstr>Number pyramids</vt:lpstr>
      <vt:lpstr>Number pyramids</vt:lpstr>
      <vt:lpstr>Number pyramids</vt:lpstr>
      <vt:lpstr>Number pyramids</vt:lpstr>
      <vt:lpstr>Number pyramids</vt:lpstr>
      <vt:lpstr>Number pyramids  </vt:lpstr>
      <vt:lpstr>Number pyramids  </vt:lpstr>
      <vt:lpstr>Number pyramids  </vt:lpstr>
      <vt:lpstr>Number pyramids  </vt:lpstr>
      <vt:lpstr>Number pyramids  </vt:lpstr>
      <vt:lpstr>Number pyramids  </vt:lpstr>
      <vt:lpstr>Number pyramids</vt:lpstr>
      <vt:lpstr>Number pyramids</vt:lpstr>
      <vt:lpstr>Number pyramids</vt:lpstr>
      <vt:lpstr>Find the SUM! - Hints </vt:lpstr>
      <vt:lpstr>Thank you.. Q&amp;A</vt:lpstr>
      <vt:lpstr>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CodeMania Introduction to algorithmic programming</dc:title>
  <cp:lastModifiedBy>User</cp:lastModifiedBy>
  <cp:revision>42</cp:revision>
  <dcterms:modified xsi:type="dcterms:W3CDTF">2021-07-08T09:59:15Z</dcterms:modified>
</cp:coreProperties>
</file>